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54" r:id="rId5"/>
    <p:sldMasterId id="2147483773" r:id="rId6"/>
  </p:sldMasterIdLst>
  <p:notesMasterIdLst>
    <p:notesMasterId r:id="rId26"/>
  </p:notesMasterIdLst>
  <p:handoutMasterIdLst>
    <p:handoutMasterId r:id="rId27"/>
  </p:handoutMasterIdLst>
  <p:sldIdLst>
    <p:sldId id="383" r:id="rId7"/>
    <p:sldId id="379" r:id="rId8"/>
    <p:sldId id="329" r:id="rId9"/>
    <p:sldId id="362" r:id="rId10"/>
    <p:sldId id="384" r:id="rId11"/>
    <p:sldId id="385" r:id="rId12"/>
    <p:sldId id="363" r:id="rId13"/>
    <p:sldId id="387" r:id="rId14"/>
    <p:sldId id="361" r:id="rId15"/>
    <p:sldId id="381" r:id="rId16"/>
    <p:sldId id="283" r:id="rId17"/>
    <p:sldId id="331" r:id="rId18"/>
    <p:sldId id="341" r:id="rId19"/>
    <p:sldId id="354" r:id="rId20"/>
    <p:sldId id="356" r:id="rId21"/>
    <p:sldId id="352" r:id="rId22"/>
    <p:sldId id="386" r:id="rId23"/>
    <p:sldId id="378" r:id="rId24"/>
    <p:sldId id="388" r:id="rId2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Lst>
        </p14:section>
        <p14:section name="SLIDE STARTERS" id="{ACC24B29-0CC7-491A-A98A-CF7CBDBE501E}">
          <p14:sldIdLst>
            <p14:sldId id="379"/>
            <p14:sldId id="329"/>
            <p14:sldId id="362"/>
            <p14:sldId id="384"/>
            <p14:sldId id="385"/>
            <p14:sldId id="363"/>
            <p14:sldId id="387"/>
            <p14:sldId id="361"/>
            <p14:sldId id="381"/>
            <p14:sldId id="283"/>
            <p14:sldId id="331"/>
            <p14:sldId id="341"/>
            <p14:sldId id="354"/>
            <p14:sldId id="356"/>
            <p14:sldId id="352"/>
            <p14:sldId id="386"/>
          </p14:sldIdLst>
        </p14:section>
        <p14:section name="THANK YOU" id="{6CD91DAB-8EC3-4802-89E9-0F1C7022FB28}">
          <p14:sldIdLst>
            <p14:sldId id="378"/>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75D1FF"/>
    <a:srgbClr val="E6E6E6"/>
    <a:srgbClr val="DC5924"/>
    <a:srgbClr val="B7472A"/>
    <a:srgbClr val="000000"/>
    <a:srgbClr val="FFFF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972" autoAdjust="0"/>
  </p:normalViewPr>
  <p:slideViewPr>
    <p:cSldViewPr snapToGrid="0">
      <p:cViewPr varScale="1">
        <p:scale>
          <a:sx n="72" d="100"/>
          <a:sy n="72" d="100"/>
        </p:scale>
        <p:origin x="660" y="7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6FE29-B18D-46B1-9F61-EBCF16C1B262}"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ZA"/>
        </a:p>
      </dgm:t>
    </dgm:pt>
    <dgm:pt modelId="{CEC1D383-A244-4D91-A1D2-C17E0AD05DD3}">
      <dgm:prSet phldrT="[Text]"/>
      <dgm:spPr>
        <a:solidFill>
          <a:srgbClr val="00B0F0"/>
        </a:solidFill>
      </dgm:spPr>
      <dgm:t>
        <a:bodyPr/>
        <a:lstStyle/>
        <a:p>
          <a:r>
            <a:rPr lang="en-ZA" dirty="0"/>
            <a:t>NEWS</a:t>
          </a:r>
        </a:p>
      </dgm:t>
    </dgm:pt>
    <dgm:pt modelId="{6A3B34EB-101C-4E98-8A49-44C511A8A1FC}" type="parTrans" cxnId="{2DCCE35B-FA77-4D74-BDA5-800F3F185F24}">
      <dgm:prSet/>
      <dgm:spPr/>
      <dgm:t>
        <a:bodyPr/>
        <a:lstStyle/>
        <a:p>
          <a:endParaRPr lang="en-ZA"/>
        </a:p>
      </dgm:t>
    </dgm:pt>
    <dgm:pt modelId="{6F793A31-3BEC-4093-BDD5-9FCA5E9FB2A3}" type="sibTrans" cxnId="{2DCCE35B-FA77-4D74-BDA5-800F3F185F24}">
      <dgm:prSet/>
      <dgm:spPr/>
      <dgm:t>
        <a:bodyPr/>
        <a:lstStyle/>
        <a:p>
          <a:endParaRPr lang="en-ZA"/>
        </a:p>
      </dgm:t>
    </dgm:pt>
    <dgm:pt modelId="{9FC67B89-1506-4232-9ED3-B7896B3A94F3}">
      <dgm:prSet phldrT="[Text]">
        <dgm:style>
          <a:lnRef idx="3">
            <a:schemeClr val="lt1"/>
          </a:lnRef>
          <a:fillRef idx="1">
            <a:schemeClr val="accent3"/>
          </a:fillRef>
          <a:effectRef idx="1">
            <a:schemeClr val="accent3"/>
          </a:effectRef>
          <a:fontRef idx="minor">
            <a:schemeClr val="lt1"/>
          </a:fontRef>
        </dgm:style>
      </dgm:prSet>
      <dgm:spPr/>
      <dgm:t>
        <a:bodyPr/>
        <a:lstStyle/>
        <a:p>
          <a:r>
            <a:rPr lang="en-ZA" dirty="0"/>
            <a:t>FAKE NEWS</a:t>
          </a:r>
        </a:p>
      </dgm:t>
    </dgm:pt>
    <dgm:pt modelId="{5DD2560B-DD98-4C3D-9A26-35EC60D491AE}" type="parTrans" cxnId="{D80E0D06-32EB-4082-B49D-07D4F569B6B9}">
      <dgm:prSet>
        <dgm:style>
          <a:lnRef idx="3">
            <a:schemeClr val="accent3"/>
          </a:lnRef>
          <a:fillRef idx="0">
            <a:schemeClr val="accent3"/>
          </a:fillRef>
          <a:effectRef idx="2">
            <a:schemeClr val="accent3"/>
          </a:effectRef>
          <a:fontRef idx="minor">
            <a:schemeClr val="tx1"/>
          </a:fontRef>
        </dgm:style>
      </dgm:prSet>
      <dgm:spPr>
        <a:effectLst>
          <a:glow rad="63500">
            <a:schemeClr val="accent2">
              <a:satMod val="175000"/>
              <a:alpha val="40000"/>
            </a:schemeClr>
          </a:glow>
        </a:effectLst>
      </dgm:spPr>
      <dgm:t>
        <a:bodyPr/>
        <a:lstStyle/>
        <a:p>
          <a:endParaRPr lang="en-ZA"/>
        </a:p>
      </dgm:t>
    </dgm:pt>
    <dgm:pt modelId="{6BDFE394-0876-42D6-AAFA-E672A853EAC9}" type="sibTrans" cxnId="{D80E0D06-32EB-4082-B49D-07D4F569B6B9}">
      <dgm:prSet/>
      <dgm:spPr/>
      <dgm:t>
        <a:bodyPr/>
        <a:lstStyle/>
        <a:p>
          <a:endParaRPr lang="en-ZA"/>
        </a:p>
      </dgm:t>
    </dgm:pt>
    <dgm:pt modelId="{E246597B-D373-463E-9D99-E06103994004}">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ZA" dirty="0"/>
            <a:t>TRUE NEWS</a:t>
          </a:r>
        </a:p>
      </dgm:t>
    </dgm:pt>
    <dgm:pt modelId="{58120686-BD37-4804-9E52-DFCD86210F9B}" type="parTrans" cxnId="{832C61A8-4BB7-414D-B3D4-C5B2428F0CF6}">
      <dgm:prSet>
        <dgm:style>
          <a:lnRef idx="3">
            <a:schemeClr val="accent3"/>
          </a:lnRef>
          <a:fillRef idx="0">
            <a:schemeClr val="accent3"/>
          </a:fillRef>
          <a:effectRef idx="2">
            <a:schemeClr val="accent3"/>
          </a:effectRef>
          <a:fontRef idx="minor">
            <a:schemeClr val="tx1"/>
          </a:fontRef>
        </dgm:style>
      </dgm:prSet>
      <dgm:spPr>
        <a:ln>
          <a:solidFill>
            <a:schemeClr val="accent2"/>
          </a:solidFill>
        </a:ln>
        <a:effectLst>
          <a:glow rad="63500">
            <a:schemeClr val="accent2">
              <a:satMod val="175000"/>
              <a:alpha val="40000"/>
            </a:schemeClr>
          </a:glow>
        </a:effectLst>
      </dgm:spPr>
      <dgm:t>
        <a:bodyPr/>
        <a:lstStyle/>
        <a:p>
          <a:endParaRPr lang="en-ZA"/>
        </a:p>
      </dgm:t>
    </dgm:pt>
    <dgm:pt modelId="{5B12C575-461F-4A45-AEE6-6C07BFFECC41}" type="sibTrans" cxnId="{832C61A8-4BB7-414D-B3D4-C5B2428F0CF6}">
      <dgm:prSet/>
      <dgm:spPr/>
      <dgm:t>
        <a:bodyPr/>
        <a:lstStyle/>
        <a:p>
          <a:endParaRPr lang="en-ZA"/>
        </a:p>
      </dgm:t>
    </dgm:pt>
    <dgm:pt modelId="{F4BC794C-4BD5-4229-BC3F-EE83417C00EA}" type="pres">
      <dgm:prSet presAssocID="{5006FE29-B18D-46B1-9F61-EBCF16C1B262}" presName="Name0" presStyleCnt="0">
        <dgm:presLayoutVars>
          <dgm:chMax val="1"/>
          <dgm:chPref val="1"/>
          <dgm:dir/>
          <dgm:animOne val="branch"/>
          <dgm:animLvl val="lvl"/>
        </dgm:presLayoutVars>
      </dgm:prSet>
      <dgm:spPr/>
    </dgm:pt>
    <dgm:pt modelId="{5CD2169A-7C82-41A3-BB80-925B6A0553FE}" type="pres">
      <dgm:prSet presAssocID="{CEC1D383-A244-4D91-A1D2-C17E0AD05DD3}" presName="singleCycle" presStyleCnt="0"/>
      <dgm:spPr/>
    </dgm:pt>
    <dgm:pt modelId="{685EE4F8-F7F0-4A7B-9CDA-01902E429A59}" type="pres">
      <dgm:prSet presAssocID="{CEC1D383-A244-4D91-A1D2-C17E0AD05DD3}" presName="singleCenter" presStyleLbl="node1" presStyleIdx="0" presStyleCnt="3" custScaleX="241465" custLinFactNeighborX="1207" custLinFactNeighborY="-33962">
        <dgm:presLayoutVars>
          <dgm:chMax val="7"/>
          <dgm:chPref val="7"/>
        </dgm:presLayoutVars>
      </dgm:prSet>
      <dgm:spPr/>
    </dgm:pt>
    <dgm:pt modelId="{CC1A71E5-98E9-470D-8512-26D6C542D411}" type="pres">
      <dgm:prSet presAssocID="{5DD2560B-DD98-4C3D-9A26-35EC60D491AE}" presName="Name56" presStyleLbl="parChTrans1D2" presStyleIdx="0" presStyleCnt="2"/>
      <dgm:spPr/>
    </dgm:pt>
    <dgm:pt modelId="{1E9E61E5-74A6-4926-AC17-80843A68CD0E}" type="pres">
      <dgm:prSet presAssocID="{9FC67B89-1506-4232-9ED3-B7896B3A94F3}" presName="text0" presStyleLbl="node1" presStyleIdx="1" presStyleCnt="3" custScaleX="224972" custScaleY="145690" custRadScaleRad="136843" custRadScaleInc="-141358">
        <dgm:presLayoutVars>
          <dgm:bulletEnabled val="1"/>
        </dgm:presLayoutVars>
      </dgm:prSet>
      <dgm:spPr/>
    </dgm:pt>
    <dgm:pt modelId="{FAC69976-EEBF-4A61-B4BC-936DEDD91FE3}" type="pres">
      <dgm:prSet presAssocID="{58120686-BD37-4804-9E52-DFCD86210F9B}" presName="Name56" presStyleLbl="parChTrans1D2" presStyleIdx="1" presStyleCnt="2"/>
      <dgm:spPr/>
    </dgm:pt>
    <dgm:pt modelId="{E7721B74-65B0-4566-B454-CA640F21DD42}" type="pres">
      <dgm:prSet presAssocID="{E246597B-D373-463E-9D99-E06103994004}" presName="text0" presStyleLbl="node1" presStyleIdx="2" presStyleCnt="3" custScaleX="214981" custScaleY="144849" custRadScaleRad="147673" custRadScaleInc="-63678">
        <dgm:presLayoutVars>
          <dgm:bulletEnabled val="1"/>
        </dgm:presLayoutVars>
      </dgm:prSet>
      <dgm:spPr/>
    </dgm:pt>
  </dgm:ptLst>
  <dgm:cxnLst>
    <dgm:cxn modelId="{D80E0D06-32EB-4082-B49D-07D4F569B6B9}" srcId="{CEC1D383-A244-4D91-A1D2-C17E0AD05DD3}" destId="{9FC67B89-1506-4232-9ED3-B7896B3A94F3}" srcOrd="0" destOrd="0" parTransId="{5DD2560B-DD98-4C3D-9A26-35EC60D491AE}" sibTransId="{6BDFE394-0876-42D6-AAFA-E672A853EAC9}"/>
    <dgm:cxn modelId="{2DCCE35B-FA77-4D74-BDA5-800F3F185F24}" srcId="{5006FE29-B18D-46B1-9F61-EBCF16C1B262}" destId="{CEC1D383-A244-4D91-A1D2-C17E0AD05DD3}" srcOrd="0" destOrd="0" parTransId="{6A3B34EB-101C-4E98-8A49-44C511A8A1FC}" sibTransId="{6F793A31-3BEC-4093-BDD5-9FCA5E9FB2A3}"/>
    <dgm:cxn modelId="{00687A4D-B219-49AB-98D1-82B959F486D0}" type="presOf" srcId="{CEC1D383-A244-4D91-A1D2-C17E0AD05DD3}" destId="{685EE4F8-F7F0-4A7B-9CDA-01902E429A59}" srcOrd="0" destOrd="0" presId="urn:microsoft.com/office/officeart/2008/layout/RadialCluster"/>
    <dgm:cxn modelId="{316FD853-C66E-42FD-80F6-4CCDA0F1F105}" type="presOf" srcId="{58120686-BD37-4804-9E52-DFCD86210F9B}" destId="{FAC69976-EEBF-4A61-B4BC-936DEDD91FE3}" srcOrd="0" destOrd="0" presId="urn:microsoft.com/office/officeart/2008/layout/RadialCluster"/>
    <dgm:cxn modelId="{6C7B8F74-E975-412B-BF55-A68723C28A78}" type="presOf" srcId="{5006FE29-B18D-46B1-9F61-EBCF16C1B262}" destId="{F4BC794C-4BD5-4229-BC3F-EE83417C00EA}" srcOrd="0" destOrd="0" presId="urn:microsoft.com/office/officeart/2008/layout/RadialCluster"/>
    <dgm:cxn modelId="{FF5B9F57-9CBC-45C4-849F-7879E2C10E59}" type="presOf" srcId="{9FC67B89-1506-4232-9ED3-B7896B3A94F3}" destId="{1E9E61E5-74A6-4926-AC17-80843A68CD0E}" srcOrd="0" destOrd="0" presId="urn:microsoft.com/office/officeart/2008/layout/RadialCluster"/>
    <dgm:cxn modelId="{832C61A8-4BB7-414D-B3D4-C5B2428F0CF6}" srcId="{CEC1D383-A244-4D91-A1D2-C17E0AD05DD3}" destId="{E246597B-D373-463E-9D99-E06103994004}" srcOrd="1" destOrd="0" parTransId="{58120686-BD37-4804-9E52-DFCD86210F9B}" sibTransId="{5B12C575-461F-4A45-AEE6-6C07BFFECC41}"/>
    <dgm:cxn modelId="{9F6AEFB9-D497-4887-90CA-A8711B2E0BD1}" type="presOf" srcId="{E246597B-D373-463E-9D99-E06103994004}" destId="{E7721B74-65B0-4566-B454-CA640F21DD42}" srcOrd="0" destOrd="0" presId="urn:microsoft.com/office/officeart/2008/layout/RadialCluster"/>
    <dgm:cxn modelId="{0C7A8FBC-5162-4A8E-9287-2705CF66E553}" type="presOf" srcId="{5DD2560B-DD98-4C3D-9A26-35EC60D491AE}" destId="{CC1A71E5-98E9-470D-8512-26D6C542D411}" srcOrd="0" destOrd="0" presId="urn:microsoft.com/office/officeart/2008/layout/RadialCluster"/>
    <dgm:cxn modelId="{F4BA26A7-6E32-4712-B0AA-2442468F42AF}" type="presParOf" srcId="{F4BC794C-4BD5-4229-BC3F-EE83417C00EA}" destId="{5CD2169A-7C82-41A3-BB80-925B6A0553FE}" srcOrd="0" destOrd="0" presId="urn:microsoft.com/office/officeart/2008/layout/RadialCluster"/>
    <dgm:cxn modelId="{207D367F-09A8-4482-8C74-938D163BCD22}" type="presParOf" srcId="{5CD2169A-7C82-41A3-BB80-925B6A0553FE}" destId="{685EE4F8-F7F0-4A7B-9CDA-01902E429A59}" srcOrd="0" destOrd="0" presId="urn:microsoft.com/office/officeart/2008/layout/RadialCluster"/>
    <dgm:cxn modelId="{D52235DC-3935-4606-8F7D-6CDF4E8FDA92}" type="presParOf" srcId="{5CD2169A-7C82-41A3-BB80-925B6A0553FE}" destId="{CC1A71E5-98E9-470D-8512-26D6C542D411}" srcOrd="1" destOrd="0" presId="urn:microsoft.com/office/officeart/2008/layout/RadialCluster"/>
    <dgm:cxn modelId="{C1DEF08B-A7DC-4E9B-A4C9-89D849BC8343}" type="presParOf" srcId="{5CD2169A-7C82-41A3-BB80-925B6A0553FE}" destId="{1E9E61E5-74A6-4926-AC17-80843A68CD0E}" srcOrd="2" destOrd="0" presId="urn:microsoft.com/office/officeart/2008/layout/RadialCluster"/>
    <dgm:cxn modelId="{E2C1BC70-178B-4AD0-9EAF-781ED9035C3B}" type="presParOf" srcId="{5CD2169A-7C82-41A3-BB80-925B6A0553FE}" destId="{FAC69976-EEBF-4A61-B4BC-936DEDD91FE3}" srcOrd="3" destOrd="0" presId="urn:microsoft.com/office/officeart/2008/layout/RadialCluster"/>
    <dgm:cxn modelId="{09C6C2B2-530B-41BD-A40E-08C0FB7C4BD0}" type="presParOf" srcId="{5CD2169A-7C82-41A3-BB80-925B6A0553FE}" destId="{E7721B74-65B0-4566-B454-CA640F21DD4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EE4F8-F7F0-4A7B-9CDA-01902E429A59}">
      <dsp:nvSpPr>
        <dsp:cNvPr id="0" name=""/>
        <dsp:cNvSpPr/>
      </dsp:nvSpPr>
      <dsp:spPr>
        <a:xfrm>
          <a:off x="1205192" y="233149"/>
          <a:ext cx="2134507" cy="883982"/>
        </a:xfrm>
        <a:prstGeom prst="round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ZA" sz="3500" kern="1200" dirty="0"/>
            <a:t>NEWS</a:t>
          </a:r>
        </a:p>
      </dsp:txBody>
      <dsp:txXfrm>
        <a:off x="1248344" y="276301"/>
        <a:ext cx="2048203" cy="797678"/>
      </dsp:txXfrm>
    </dsp:sp>
    <dsp:sp modelId="{CC1A71E5-98E9-470D-8512-26D6C542D411}">
      <dsp:nvSpPr>
        <dsp:cNvPr id="0" name=""/>
        <dsp:cNvSpPr/>
      </dsp:nvSpPr>
      <dsp:spPr>
        <a:xfrm rot="7588058">
          <a:off x="1053420" y="1567231"/>
          <a:ext cx="1119383" cy="0"/>
        </a:xfrm>
        <a:custGeom>
          <a:avLst/>
          <a:gdLst/>
          <a:ahLst/>
          <a:cxnLst/>
          <a:rect l="0" t="0" r="0" b="0"/>
          <a:pathLst>
            <a:path>
              <a:moveTo>
                <a:pt x="0" y="0"/>
              </a:moveTo>
              <a:lnTo>
                <a:pt x="1119383" y="0"/>
              </a:lnTo>
            </a:path>
          </a:pathLst>
        </a:custGeom>
        <a:noFill/>
        <a:ln w="25400" cap="flat" cmpd="sng" algn="ctr">
          <a:solidFill>
            <a:schemeClr val="accent3"/>
          </a:solidFill>
          <a:prstDash val="solid"/>
        </a:ln>
        <a:effectLst>
          <a:glow rad="63500">
            <a:schemeClr val="accent2">
              <a:satMod val="175000"/>
              <a:alpha val="40000"/>
            </a:schemeClr>
          </a:glow>
        </a:effectLst>
      </dsp:spPr>
      <dsp:style>
        <a:lnRef idx="3">
          <a:schemeClr val="accent3"/>
        </a:lnRef>
        <a:fillRef idx="0">
          <a:schemeClr val="accent3"/>
        </a:fillRef>
        <a:effectRef idx="2">
          <a:schemeClr val="accent3"/>
        </a:effectRef>
        <a:fontRef idx="minor">
          <a:schemeClr val="tx1"/>
        </a:fontRef>
      </dsp:style>
    </dsp:sp>
    <dsp:sp modelId="{1E9E61E5-74A6-4926-AC17-80843A68CD0E}">
      <dsp:nvSpPr>
        <dsp:cNvPr id="0" name=""/>
        <dsp:cNvSpPr/>
      </dsp:nvSpPr>
      <dsp:spPr>
        <a:xfrm>
          <a:off x="295360" y="2017331"/>
          <a:ext cx="1332437" cy="862875"/>
        </a:xfrm>
        <a:prstGeom prst="roundRect">
          <a:avLst/>
        </a:prstGeom>
        <a:solidFill>
          <a:schemeClr val="accent3"/>
        </a:solidFill>
        <a:ln w="25400" cap="flat" cmpd="sng" algn="ctr">
          <a:solidFill>
            <a:schemeClr val="lt1"/>
          </a:solidFill>
          <a:prstDash val="solid"/>
        </a:ln>
        <a:effectLst/>
      </dsp:spPr>
      <dsp:style>
        <a:lnRef idx="3">
          <a:schemeClr val="lt1"/>
        </a:lnRef>
        <a:fillRef idx="1">
          <a:schemeClr val="accent3"/>
        </a:fillRef>
        <a:effectRef idx="1">
          <a:schemeClr val="accent3"/>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ZA" sz="2500" kern="1200" dirty="0"/>
            <a:t>FAKE NEWS</a:t>
          </a:r>
        </a:p>
      </dsp:txBody>
      <dsp:txXfrm>
        <a:off x="337482" y="2059453"/>
        <a:ext cx="1248193" cy="778631"/>
      </dsp:txXfrm>
    </dsp:sp>
    <dsp:sp modelId="{FAC69976-EEBF-4A61-B4BC-936DEDD91FE3}">
      <dsp:nvSpPr>
        <dsp:cNvPr id="0" name=""/>
        <dsp:cNvSpPr/>
      </dsp:nvSpPr>
      <dsp:spPr>
        <a:xfrm rot="3028199">
          <a:off x="2432837" y="1550701"/>
          <a:ext cx="1124271" cy="0"/>
        </a:xfrm>
        <a:custGeom>
          <a:avLst/>
          <a:gdLst/>
          <a:ahLst/>
          <a:cxnLst/>
          <a:rect l="0" t="0" r="0" b="0"/>
          <a:pathLst>
            <a:path>
              <a:moveTo>
                <a:pt x="0" y="0"/>
              </a:moveTo>
              <a:lnTo>
                <a:pt x="1124271" y="0"/>
              </a:lnTo>
            </a:path>
          </a:pathLst>
        </a:custGeom>
        <a:noFill/>
        <a:ln w="25400" cap="flat" cmpd="sng" algn="ctr">
          <a:solidFill>
            <a:schemeClr val="accent2"/>
          </a:solidFill>
          <a:prstDash val="solid"/>
        </a:ln>
        <a:effectLst>
          <a:glow rad="63500">
            <a:schemeClr val="accent2">
              <a:satMod val="175000"/>
              <a:alpha val="40000"/>
            </a:schemeClr>
          </a:glow>
        </a:effectLst>
      </dsp:spPr>
      <dsp:style>
        <a:lnRef idx="3">
          <a:schemeClr val="accent3"/>
        </a:lnRef>
        <a:fillRef idx="0">
          <a:schemeClr val="accent3"/>
        </a:fillRef>
        <a:effectRef idx="2">
          <a:schemeClr val="accent3"/>
        </a:effectRef>
        <a:fontRef idx="minor">
          <a:schemeClr val="tx1"/>
        </a:fontRef>
      </dsp:style>
    </dsp:sp>
    <dsp:sp modelId="{E7721B74-65B0-4566-B454-CA640F21DD42}">
      <dsp:nvSpPr>
        <dsp:cNvPr id="0" name=""/>
        <dsp:cNvSpPr/>
      </dsp:nvSpPr>
      <dsp:spPr>
        <a:xfrm>
          <a:off x="3070105" y="1984272"/>
          <a:ext cx="1273263" cy="857894"/>
        </a:xfrm>
        <a:prstGeom prst="roundRect">
          <a:avLst/>
        </a:prstGeom>
        <a:solidFill>
          <a:schemeClr val="accent3"/>
        </a:solidFill>
        <a:ln w="25400" cap="flat" cmpd="sng" algn="ctr">
          <a:solidFill>
            <a:schemeClr val="lt1"/>
          </a:solidFill>
          <a:prstDash val="solid"/>
        </a:ln>
        <a:effectLst/>
      </dsp:spPr>
      <dsp:style>
        <a:lnRef idx="3">
          <a:schemeClr val="lt1"/>
        </a:lnRef>
        <a:fillRef idx="1">
          <a:schemeClr val="accent3"/>
        </a:fillRef>
        <a:effectRef idx="1">
          <a:schemeClr val="accent3"/>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ZA" sz="2500" kern="1200" dirty="0"/>
            <a:t>TRUE NEWS</a:t>
          </a:r>
        </a:p>
      </dsp:txBody>
      <dsp:txXfrm>
        <a:off x="3111984" y="2026151"/>
        <a:ext cx="1189505" cy="77413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2/17/2021</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2/17/2021</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dirty="0"/>
          </a:p>
        </p:txBody>
      </p:sp>
    </p:spTree>
    <p:extLst>
      <p:ext uri="{BB962C8B-B14F-4D97-AF65-F5344CB8AC3E}">
        <p14:creationId xmlns:p14="http://schemas.microsoft.com/office/powerpoint/2010/main" val="35650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2/17/2021 5:42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8406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dirty="0"/>
          </a:p>
        </p:txBody>
      </p:sp>
    </p:spTree>
    <p:extLst>
      <p:ext uri="{BB962C8B-B14F-4D97-AF65-F5344CB8AC3E}">
        <p14:creationId xmlns:p14="http://schemas.microsoft.com/office/powerpoint/2010/main" val="4082687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2/17/2021 5:41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330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307706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781909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205284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155154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315213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127168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1944848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414691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284188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3452261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069404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21253280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27812827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6767581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2/17/2021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2121176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2/17/2021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21150254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6693281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642987738"/>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4097599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2142547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992986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15514579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03688211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2/17/2021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40200469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043477785"/>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53476509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17408024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997E989-D798-4C62-8E93-3D2D613C248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814448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63038542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327894"/>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2878935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116656"/>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224740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21903826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383257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0992349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98251023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933763"/>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422979"/>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96155741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53756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785041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881901"/>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12905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331084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345219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2023763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642407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8.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image" Target="../media/image12.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image" Target="../media/image11.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2/17/2021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2397964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2/17/2021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19604251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en.wikipedia.org/wiki/Machine_learning" TargetMode="External"/><Relationship Id="rId7" Type="http://schemas.openxmlformats.org/officeDocument/2006/relationships/hyperlink" Target="https://en.wikipedia.org/wiki/Decision_tree_learning" TargetMode="External"/><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hyperlink" Target="https://en.wikipedia.org/wiki/Ensemble_learning" TargetMode="External"/><Relationship Id="rId5" Type="http://schemas.openxmlformats.org/officeDocument/2006/relationships/hyperlink" Target="https://en.wikipedia.org/wiki/Classification_(machine_learning)" TargetMode="External"/><Relationship Id="rId4" Type="http://schemas.openxmlformats.org/officeDocument/2006/relationships/hyperlink" Target="https://en.wikipedia.org/wiki/Regression_(machine_learning)" TargetMode="Externa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hyperlink" Target="mailto:zgb0537@whu.edu.cn" TargetMode="External"/><Relationship Id="rId2" Type="http://schemas.openxmlformats.org/officeDocument/2006/relationships/hyperlink" Target="https://link.springer.com/chapter/10.1007/978-3-030-58323-1_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First_Draft_Ne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hyperlink" Target="https://en.wikipedia.org/wiki/Spin_(public_rel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nternational_Federation_of_Library_Associations_and_Institutions" TargetMode="External"/><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hyperlink" Target="https://en.wikipedia.org/wiki/Sati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238381" y="4831698"/>
            <a:ext cx="3169944" cy="10122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Presented By - Shiva Agarwal</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8684" y="3103040"/>
            <a:ext cx="4732291" cy="874205"/>
          </a:xfrm>
        </p:spPr>
        <p:txBody>
          <a:bodyPr/>
          <a:lstStyle/>
          <a:p>
            <a:r>
              <a:rPr lang="en-US" sz="5400" i="1" dirty="0">
                <a:solidFill>
                  <a:schemeClr val="tx1"/>
                </a:solidFill>
              </a:rPr>
              <a:t>Topic-Rumor</a:t>
            </a:r>
          </a:p>
        </p:txBody>
      </p:sp>
      <p:sp>
        <p:nvSpPr>
          <p:cNvPr id="8" name="Text Placeholder 7"/>
          <p:cNvSpPr>
            <a:spLocks noGrp="1"/>
          </p:cNvSpPr>
          <p:nvPr>
            <p:ph type="body" sz="quarter" idx="13"/>
          </p:nvPr>
        </p:nvSpPr>
        <p:spPr>
          <a:xfrm>
            <a:off x="3517784" y="3833658"/>
            <a:ext cx="3183014" cy="840230"/>
          </a:xfrm>
        </p:spPr>
        <p:txBody>
          <a:bodyPr/>
          <a:lstStyle/>
          <a:p>
            <a:r>
              <a:rPr lang="en-US" sz="5400" i="1" spc="-300" dirty="0">
                <a:solidFill>
                  <a:schemeClr val="tx1"/>
                </a:solidFill>
              </a:rPr>
              <a:t>Detection</a:t>
            </a:r>
            <a:r>
              <a:rPr lang="en-US" dirty="0"/>
              <a:t> </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pic>
        <p:nvPicPr>
          <p:cNvPr id="17" name="Picture 16" descr="National Institute of Technology, Silchar - Wikipedia">
            <a:extLst>
              <a:ext uri="{FF2B5EF4-FFF2-40B4-BE49-F238E27FC236}">
                <a16:creationId xmlns:a16="http://schemas.microsoft.com/office/drawing/2014/main" id="{17A4AAC3-0D06-4CAA-B4C5-A1FFD3B9253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73003" y="811550"/>
            <a:ext cx="2222928" cy="2113003"/>
          </a:xfrm>
          <a:prstGeom prst="rect">
            <a:avLst/>
          </a:prstGeom>
          <a:noFill/>
          <a:ln>
            <a:noFill/>
          </a:ln>
        </p:spPr>
      </p:pic>
      <p:sp>
        <p:nvSpPr>
          <p:cNvPr id="2" name="Rectangle 1">
            <a:extLst>
              <a:ext uri="{FF2B5EF4-FFF2-40B4-BE49-F238E27FC236}">
                <a16:creationId xmlns:a16="http://schemas.microsoft.com/office/drawing/2014/main" id="{71075396-7F29-4BEF-95DA-8B4584761EBE}"/>
              </a:ext>
            </a:extLst>
          </p:cNvPr>
          <p:cNvSpPr/>
          <p:nvPr/>
        </p:nvSpPr>
        <p:spPr>
          <a:xfrm>
            <a:off x="0" y="0"/>
            <a:ext cx="12192000" cy="70788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ZA"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NATIONAL INSTITUTE OF TECHNOLOGY, SILCHAR </a:t>
            </a:r>
            <a:endPar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0" name="Rectangle 19">
            <a:extLst>
              <a:ext uri="{FF2B5EF4-FFF2-40B4-BE49-F238E27FC236}">
                <a16:creationId xmlns:a16="http://schemas.microsoft.com/office/drawing/2014/main" id="{04C32178-B64E-4DB6-BEFB-C05D6761CD0B}"/>
              </a:ext>
            </a:extLst>
          </p:cNvPr>
          <p:cNvSpPr/>
          <p:nvPr/>
        </p:nvSpPr>
        <p:spPr>
          <a:xfrm flipH="1">
            <a:off x="783675" y="4849676"/>
            <a:ext cx="3509908" cy="994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u="sng" dirty="0">
                <a:gradFill>
                  <a:gsLst>
                    <a:gs pos="0">
                      <a:srgbClr val="75D1FF">
                        <a:lumMod val="5000"/>
                        <a:lumOff val="95000"/>
                      </a:srgbClr>
                    </a:gs>
                    <a:gs pos="100000">
                      <a:srgbClr val="FFFFFF"/>
                    </a:gs>
                  </a:gsLst>
                  <a:lin ang="5400000" scaled="1"/>
                </a:gradFill>
              </a:rPr>
              <a:t>Guided By – </a:t>
            </a:r>
          </a:p>
          <a:p>
            <a:pPr lvl="0" algn="ctr">
              <a:lnSpc>
                <a:spcPct val="90000"/>
              </a:lnSpc>
            </a:pPr>
            <a:r>
              <a:rPr lang="en-US" sz="2800" u="sng" dirty="0">
                <a:gradFill>
                  <a:gsLst>
                    <a:gs pos="0">
                      <a:srgbClr val="75D1FF">
                        <a:lumMod val="5000"/>
                        <a:lumOff val="95000"/>
                      </a:srgbClr>
                    </a:gs>
                    <a:gs pos="100000">
                      <a:srgbClr val="FFFFFF"/>
                    </a:gs>
                  </a:gsLst>
                  <a:lin ang="5400000" scaled="1"/>
                </a:gradFill>
              </a:rPr>
              <a:t>Dr.  Anupam </a:t>
            </a:r>
            <a:r>
              <a:rPr lang="en-US" sz="2800" u="sng" dirty="0" err="1">
                <a:gradFill>
                  <a:gsLst>
                    <a:gs pos="0">
                      <a:srgbClr val="75D1FF">
                        <a:lumMod val="5000"/>
                        <a:lumOff val="95000"/>
                      </a:srgbClr>
                    </a:gs>
                    <a:gs pos="100000">
                      <a:srgbClr val="FFFFFF"/>
                    </a:gs>
                  </a:gsLst>
                  <a:lin ang="5400000" scaled="1"/>
                </a:gradFill>
              </a:rPr>
              <a:t>Bishwas</a:t>
            </a:r>
            <a:endParaRPr lang="en-US" sz="2800" u="sng" dirty="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ircle(in)">
                                      <p:cBhvr>
                                        <p:cTn id="10" dur="2000"/>
                                        <p:tgtEl>
                                          <p:spTgt spid="17"/>
                                        </p:tgtEl>
                                      </p:cBhvr>
                                    </p:animEffect>
                                  </p:childTnLst>
                                </p:cTn>
                              </p:par>
                            </p:childTnLst>
                          </p:cTn>
                        </p:par>
                        <p:par>
                          <p:cTn id="11" fill="hold">
                            <p:stCondLst>
                              <p:cond delay="2000"/>
                            </p:stCondLst>
                            <p:childTnLst>
                              <p:par>
                                <p:cTn id="12" presetID="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10" presetClass="exit" presetSubtype="0" fill="hold" grpId="1" nodeType="withEffect">
                                  <p:stCondLst>
                                    <p:cond delay="25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53" presetClass="entr" presetSubtype="16" fill="hold" grpId="0" nodeType="withEffect">
                                  <p:stCondLst>
                                    <p:cond delay="2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10" presetClass="exit" presetSubtype="0" fill="hold" grpId="1" nodeType="withEffect">
                                  <p:stCondLst>
                                    <p:cond delay="50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53" presetClass="entr" presetSubtype="16"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10" presetClass="exit" presetSubtype="0" fill="hold" grpId="1" nodeType="withEffect">
                                  <p:stCondLst>
                                    <p:cond delay="75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53" presetClass="entr" presetSubtype="16"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par>
                                <p:cTn id="51" presetID="10" presetClass="exit" presetSubtype="0" fill="hold" grpId="1" nodeType="withEffect">
                                  <p:stCondLst>
                                    <p:cond delay="25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53" presetClass="entr" presetSubtype="16" fill="hold" grpId="0" nodeType="withEffect">
                                  <p:stCondLst>
                                    <p:cond delay="25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par>
                                <p:cTn id="59" presetID="10" presetClass="exit" presetSubtype="0" fill="hold" grpId="1" nodeType="withEffect">
                                  <p:stCondLst>
                                    <p:cond delay="50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53" presetClass="entr" presetSubtype="16" fill="hold" grpId="0" nodeType="withEffect">
                                  <p:stCondLst>
                                    <p:cond delay="50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par>
                                <p:cTn id="67" presetID="10" presetClass="exit" presetSubtype="0" fill="hold" grpId="1" nodeType="withEffect">
                                  <p:stCondLst>
                                    <p:cond delay="750"/>
                                  </p:stCondLst>
                                  <p:childTnLst>
                                    <p:animEffect transition="out" filter="fade">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childTnLst>
                          </p:cTn>
                        </p:par>
                        <p:par>
                          <p:cTn id="70" fill="hold">
                            <p:stCondLst>
                              <p:cond delay="3750"/>
                            </p:stCondLst>
                            <p:childTnLst>
                              <p:par>
                                <p:cTn id="71" presetID="1"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par>
                          <p:cTn id="73" fill="hold">
                            <p:stCondLst>
                              <p:cond delay="3750"/>
                            </p:stCondLst>
                            <p:childTnLst>
                              <p:par>
                                <p:cTn id="74" presetID="2" presetClass="entr" presetSubtype="1" decel="10000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650" fill="hold"/>
                                        <p:tgtEl>
                                          <p:spTgt spid="20"/>
                                        </p:tgtEl>
                                        <p:attrNameLst>
                                          <p:attrName>ppt_x</p:attrName>
                                        </p:attrNameLst>
                                      </p:cBhvr>
                                      <p:tavLst>
                                        <p:tav tm="0">
                                          <p:val>
                                            <p:strVal val="#ppt_x"/>
                                          </p:val>
                                        </p:tav>
                                        <p:tav tm="100000">
                                          <p:val>
                                            <p:strVal val="#ppt_x"/>
                                          </p:val>
                                        </p:tav>
                                      </p:tavLst>
                                    </p:anim>
                                    <p:anim calcmode="lin" valueType="num">
                                      <p:cBhvr additive="base">
                                        <p:cTn id="77" dur="650" fill="hold"/>
                                        <p:tgtEl>
                                          <p:spTgt spid="20"/>
                                        </p:tgtEl>
                                        <p:attrNameLst>
                                          <p:attrName>ppt_y</p:attrName>
                                        </p:attrNameLst>
                                      </p:cBhvr>
                                      <p:tavLst>
                                        <p:tav tm="0">
                                          <p:val>
                                            <p:strVal val="0-#ppt_h/2"/>
                                          </p:val>
                                        </p:tav>
                                        <p:tav tm="100000">
                                          <p:val>
                                            <p:strVal val="#ppt_y"/>
                                          </p:val>
                                        </p:tav>
                                      </p:tavLst>
                                    </p:anim>
                                  </p:childTnLst>
                                </p:cTn>
                              </p:par>
                            </p:childTnLst>
                          </p:cTn>
                        </p:par>
                        <p:par>
                          <p:cTn id="78" fill="hold">
                            <p:stCondLst>
                              <p:cond delay="4400"/>
                            </p:stCondLst>
                            <p:childTnLst>
                              <p:par>
                                <p:cTn id="79" presetID="2" presetClass="entr" presetSubtype="1" decel="100000"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650" fill="hold"/>
                                        <p:tgtEl>
                                          <p:spTgt spid="46"/>
                                        </p:tgtEl>
                                        <p:attrNameLst>
                                          <p:attrName>ppt_x</p:attrName>
                                        </p:attrNameLst>
                                      </p:cBhvr>
                                      <p:tavLst>
                                        <p:tav tm="0">
                                          <p:val>
                                            <p:strVal val="#ppt_x"/>
                                          </p:val>
                                        </p:tav>
                                        <p:tav tm="100000">
                                          <p:val>
                                            <p:strVal val="#ppt_x"/>
                                          </p:val>
                                        </p:tav>
                                      </p:tavLst>
                                    </p:anim>
                                    <p:anim calcmode="lin" valueType="num">
                                      <p:cBhvr additive="base">
                                        <p:cTn id="82"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7" grpId="0"/>
      <p:bldP spid="8" grpId="0" build="p"/>
      <p:bldP spid="19" grpId="0" animBg="1"/>
      <p:bldP spid="2"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1282889" y="232936"/>
            <a:ext cx="6032310" cy="885371"/>
          </a:xfrm>
        </p:spPr>
        <p:txBody>
          <a:bodyPr/>
          <a:lstStyle/>
          <a:p>
            <a:r>
              <a:rPr lang="en-US" b="1" i="1" u="sng" dirty="0"/>
              <a:t>USING PYTHON FOR</a:t>
            </a:r>
          </a:p>
          <a:p>
            <a:r>
              <a:rPr lang="en-US" b="1" i="1" u="sng" dirty="0"/>
              <a:t> PROCESSING OF DATA</a:t>
            </a:r>
          </a:p>
        </p:txBody>
      </p:sp>
      <p:sp>
        <p:nvSpPr>
          <p:cNvPr id="12" name="Text Placeholder 11"/>
          <p:cNvSpPr>
            <a:spLocks noGrp="1"/>
          </p:cNvSpPr>
          <p:nvPr>
            <p:ph type="body" sz="quarter" idx="12"/>
          </p:nvPr>
        </p:nvSpPr>
        <p:spPr>
          <a:xfrm>
            <a:off x="4318091" y="115201"/>
            <a:ext cx="3632020" cy="1439368"/>
          </a:xfrm>
        </p:spPr>
        <p:txBody>
          <a:bodyPr/>
          <a:lstStyle/>
          <a:p>
            <a:r>
              <a:rPr lang="en-US" sz="4400" dirty="0"/>
              <a:t>DATA </a:t>
            </a:r>
          </a:p>
          <a:p>
            <a:r>
              <a:rPr lang="en-US" sz="4400" dirty="0"/>
              <a:t>PROCESSING</a:t>
            </a:r>
          </a:p>
        </p:txBody>
      </p:sp>
      <p:pic>
        <p:nvPicPr>
          <p:cNvPr id="3" name="Picture 2">
            <a:extLst>
              <a:ext uri="{FF2B5EF4-FFF2-40B4-BE49-F238E27FC236}">
                <a16:creationId xmlns:a16="http://schemas.microsoft.com/office/drawing/2014/main" id="{A84105BB-966A-4ED9-B7D3-894E0EE2C280}"/>
              </a:ext>
            </a:extLst>
          </p:cNvPr>
          <p:cNvPicPr>
            <a:picLocks noChangeAspect="1"/>
          </p:cNvPicPr>
          <p:nvPr/>
        </p:nvPicPr>
        <p:blipFill>
          <a:blip r:embed="rId3"/>
          <a:stretch>
            <a:fillRect/>
          </a:stretch>
        </p:blipFill>
        <p:spPr>
          <a:xfrm>
            <a:off x="248293" y="1952625"/>
            <a:ext cx="4591050" cy="1476375"/>
          </a:xfrm>
          <a:prstGeom prst="rect">
            <a:avLst/>
          </a:prstGeom>
        </p:spPr>
      </p:pic>
      <p:sp>
        <p:nvSpPr>
          <p:cNvPr id="4" name="TextBox 3">
            <a:extLst>
              <a:ext uri="{FF2B5EF4-FFF2-40B4-BE49-F238E27FC236}">
                <a16:creationId xmlns:a16="http://schemas.microsoft.com/office/drawing/2014/main" id="{CD02E3E8-FA72-423C-9FFB-43B3311E8C7E}"/>
              </a:ext>
            </a:extLst>
          </p:cNvPr>
          <p:cNvSpPr txBox="1"/>
          <p:nvPr/>
        </p:nvSpPr>
        <p:spPr>
          <a:xfrm>
            <a:off x="248293" y="1369903"/>
            <a:ext cx="3730487" cy="369332"/>
          </a:xfrm>
          <a:prstGeom prst="rect">
            <a:avLst/>
          </a:prstGeom>
          <a:noFill/>
        </p:spPr>
        <p:txBody>
          <a:bodyPr wrap="square" rtlCol="0">
            <a:spAutoFit/>
          </a:bodyPr>
          <a:lstStyle/>
          <a:p>
            <a:r>
              <a:rPr lang="en-ZA" dirty="0"/>
              <a:t>DROPING  ROWS NOT IN USE</a:t>
            </a:r>
          </a:p>
        </p:txBody>
      </p:sp>
      <p:pic>
        <p:nvPicPr>
          <p:cNvPr id="6" name="Picture 5">
            <a:extLst>
              <a:ext uri="{FF2B5EF4-FFF2-40B4-BE49-F238E27FC236}">
                <a16:creationId xmlns:a16="http://schemas.microsoft.com/office/drawing/2014/main" id="{D14F9D32-2B81-4EDA-B0AA-B0D3C4F2142E}"/>
              </a:ext>
            </a:extLst>
          </p:cNvPr>
          <p:cNvPicPr>
            <a:picLocks noChangeAspect="1"/>
          </p:cNvPicPr>
          <p:nvPr/>
        </p:nvPicPr>
        <p:blipFill>
          <a:blip r:embed="rId4"/>
          <a:stretch>
            <a:fillRect/>
          </a:stretch>
        </p:blipFill>
        <p:spPr>
          <a:xfrm>
            <a:off x="248293" y="4263318"/>
            <a:ext cx="5191125" cy="2295525"/>
          </a:xfrm>
          <a:prstGeom prst="rect">
            <a:avLst/>
          </a:prstGeom>
        </p:spPr>
      </p:pic>
      <p:sp>
        <p:nvSpPr>
          <p:cNvPr id="7" name="TextBox 6">
            <a:extLst>
              <a:ext uri="{FF2B5EF4-FFF2-40B4-BE49-F238E27FC236}">
                <a16:creationId xmlns:a16="http://schemas.microsoft.com/office/drawing/2014/main" id="{8B9655C2-D551-42D7-93BD-F202CFCBBDE2}"/>
              </a:ext>
            </a:extLst>
          </p:cNvPr>
          <p:cNvSpPr txBox="1"/>
          <p:nvPr/>
        </p:nvSpPr>
        <p:spPr>
          <a:xfrm>
            <a:off x="234645" y="3661493"/>
            <a:ext cx="5191125" cy="369332"/>
          </a:xfrm>
          <a:prstGeom prst="rect">
            <a:avLst/>
          </a:prstGeom>
          <a:noFill/>
        </p:spPr>
        <p:txBody>
          <a:bodyPr wrap="square" rtlCol="0">
            <a:spAutoFit/>
          </a:bodyPr>
          <a:lstStyle/>
          <a:p>
            <a:r>
              <a:rPr lang="en-ZA" dirty="0"/>
              <a:t>REMOVING SPECIAL CHARACTERS </a:t>
            </a:r>
          </a:p>
        </p:txBody>
      </p:sp>
      <p:pic>
        <p:nvPicPr>
          <p:cNvPr id="10" name="Picture 9">
            <a:extLst>
              <a:ext uri="{FF2B5EF4-FFF2-40B4-BE49-F238E27FC236}">
                <a16:creationId xmlns:a16="http://schemas.microsoft.com/office/drawing/2014/main" id="{BF686594-7CB9-4865-9922-6B72D0C4BB2E}"/>
              </a:ext>
            </a:extLst>
          </p:cNvPr>
          <p:cNvPicPr>
            <a:picLocks noChangeAspect="1"/>
          </p:cNvPicPr>
          <p:nvPr/>
        </p:nvPicPr>
        <p:blipFill>
          <a:blip r:embed="rId5"/>
          <a:stretch>
            <a:fillRect/>
          </a:stretch>
        </p:blipFill>
        <p:spPr>
          <a:xfrm>
            <a:off x="7276457" y="5225343"/>
            <a:ext cx="4667250" cy="1333500"/>
          </a:xfrm>
          <a:prstGeom prst="rect">
            <a:avLst/>
          </a:prstGeom>
        </p:spPr>
      </p:pic>
      <p:sp>
        <p:nvSpPr>
          <p:cNvPr id="13" name="TextBox 12">
            <a:extLst>
              <a:ext uri="{FF2B5EF4-FFF2-40B4-BE49-F238E27FC236}">
                <a16:creationId xmlns:a16="http://schemas.microsoft.com/office/drawing/2014/main" id="{3096A44E-7CD2-4F77-BB82-E2C4E0889F36}"/>
              </a:ext>
            </a:extLst>
          </p:cNvPr>
          <p:cNvSpPr txBox="1"/>
          <p:nvPr/>
        </p:nvSpPr>
        <p:spPr>
          <a:xfrm>
            <a:off x="7276457" y="4940490"/>
            <a:ext cx="45719" cy="45719"/>
          </a:xfrm>
          <a:prstGeom prst="rect">
            <a:avLst/>
          </a:prstGeom>
          <a:noFill/>
        </p:spPr>
        <p:txBody>
          <a:bodyPr wrap="square" rtlCol="0">
            <a:spAutoFit/>
          </a:bodyPr>
          <a:lstStyle/>
          <a:p>
            <a:endParaRPr lang="en-ZA" dirty="0"/>
          </a:p>
        </p:txBody>
      </p:sp>
      <p:sp>
        <p:nvSpPr>
          <p:cNvPr id="14" name="TextBox 13">
            <a:extLst>
              <a:ext uri="{FF2B5EF4-FFF2-40B4-BE49-F238E27FC236}">
                <a16:creationId xmlns:a16="http://schemas.microsoft.com/office/drawing/2014/main" id="{D81EFA4C-FE39-4DA9-A29C-4267CFE42B3C}"/>
              </a:ext>
            </a:extLst>
          </p:cNvPr>
          <p:cNvSpPr txBox="1"/>
          <p:nvPr/>
        </p:nvSpPr>
        <p:spPr>
          <a:xfrm>
            <a:off x="7151425" y="4801543"/>
            <a:ext cx="4792281" cy="369332"/>
          </a:xfrm>
          <a:prstGeom prst="rect">
            <a:avLst/>
          </a:prstGeom>
          <a:noFill/>
        </p:spPr>
        <p:txBody>
          <a:bodyPr wrap="square" rtlCol="0">
            <a:spAutoFit/>
          </a:bodyPr>
          <a:lstStyle/>
          <a:p>
            <a:r>
              <a:rPr lang="en-ZA" dirty="0"/>
              <a:t>CONVERTING TEXT TO VECTORES</a:t>
            </a:r>
          </a:p>
        </p:txBody>
      </p:sp>
      <p:pic>
        <p:nvPicPr>
          <p:cNvPr id="3074" name="Picture 2" descr="Data Preprocessing : Concepts. Introduction to the concepts of Data… | by  Pranjal Pandey | Towards Data Science">
            <a:extLst>
              <a:ext uri="{FF2B5EF4-FFF2-40B4-BE49-F238E27FC236}">
                <a16:creationId xmlns:a16="http://schemas.microsoft.com/office/drawing/2014/main" id="{5B1BDEAA-DC19-4730-B75D-CADAA0E0F686}"/>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165073" y="2132026"/>
            <a:ext cx="4792281" cy="248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5" presetID="26" presetClass="entr" presetSubtype="0"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down)">
                                      <p:cBhvr>
                                        <p:cTn id="17" dur="580">
                                          <p:stCondLst>
                                            <p:cond delay="0"/>
                                          </p:stCondLst>
                                        </p:cTn>
                                        <p:tgtEl>
                                          <p:spTgt spid="11">
                                            <p:txEl>
                                              <p:pRg st="0" end="0"/>
                                            </p:txEl>
                                          </p:spTgt>
                                        </p:tgtEl>
                                      </p:cBhvr>
                                    </p:animEffect>
                                    <p:anim calcmode="lin" valueType="num">
                                      <p:cBhvr>
                                        <p:cTn id="1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xEl>
                                              <p:pRg st="0" end="0"/>
                                            </p:txEl>
                                          </p:spTgt>
                                        </p:tgtEl>
                                      </p:cBhvr>
                                      <p:to x="100000" y="60000"/>
                                    </p:animScale>
                                    <p:animScale>
                                      <p:cBhvr>
                                        <p:cTn id="24" dur="166" decel="50000">
                                          <p:stCondLst>
                                            <p:cond delay="676"/>
                                          </p:stCondLst>
                                        </p:cTn>
                                        <p:tgtEl>
                                          <p:spTgt spid="11">
                                            <p:txEl>
                                              <p:pRg st="0" end="0"/>
                                            </p:txEl>
                                          </p:spTgt>
                                        </p:tgtEl>
                                      </p:cBhvr>
                                      <p:to x="100000" y="100000"/>
                                    </p:animScale>
                                    <p:animScale>
                                      <p:cBhvr>
                                        <p:cTn id="25" dur="26">
                                          <p:stCondLst>
                                            <p:cond delay="1312"/>
                                          </p:stCondLst>
                                        </p:cTn>
                                        <p:tgtEl>
                                          <p:spTgt spid="11">
                                            <p:txEl>
                                              <p:pRg st="0" end="0"/>
                                            </p:txEl>
                                          </p:spTgt>
                                        </p:tgtEl>
                                      </p:cBhvr>
                                      <p:to x="100000" y="80000"/>
                                    </p:animScale>
                                    <p:animScale>
                                      <p:cBhvr>
                                        <p:cTn id="26" dur="166" decel="50000">
                                          <p:stCondLst>
                                            <p:cond delay="1338"/>
                                          </p:stCondLst>
                                        </p:cTn>
                                        <p:tgtEl>
                                          <p:spTgt spid="11">
                                            <p:txEl>
                                              <p:pRg st="0" end="0"/>
                                            </p:txEl>
                                          </p:spTgt>
                                        </p:tgtEl>
                                      </p:cBhvr>
                                      <p:to x="100000" y="100000"/>
                                    </p:animScale>
                                    <p:animScale>
                                      <p:cBhvr>
                                        <p:cTn id="27" dur="26">
                                          <p:stCondLst>
                                            <p:cond delay="1642"/>
                                          </p:stCondLst>
                                        </p:cTn>
                                        <p:tgtEl>
                                          <p:spTgt spid="11">
                                            <p:txEl>
                                              <p:pRg st="0" end="0"/>
                                            </p:txEl>
                                          </p:spTgt>
                                        </p:tgtEl>
                                      </p:cBhvr>
                                      <p:to x="100000" y="90000"/>
                                    </p:animScale>
                                    <p:animScale>
                                      <p:cBhvr>
                                        <p:cTn id="28" dur="166" decel="50000">
                                          <p:stCondLst>
                                            <p:cond delay="1668"/>
                                          </p:stCondLst>
                                        </p:cTn>
                                        <p:tgtEl>
                                          <p:spTgt spid="11">
                                            <p:txEl>
                                              <p:pRg st="0" end="0"/>
                                            </p:txEl>
                                          </p:spTgt>
                                        </p:tgtEl>
                                      </p:cBhvr>
                                      <p:to x="100000" y="100000"/>
                                    </p:animScale>
                                    <p:animScale>
                                      <p:cBhvr>
                                        <p:cTn id="29" dur="26">
                                          <p:stCondLst>
                                            <p:cond delay="1808"/>
                                          </p:stCondLst>
                                        </p:cTn>
                                        <p:tgtEl>
                                          <p:spTgt spid="11">
                                            <p:txEl>
                                              <p:pRg st="0" end="0"/>
                                            </p:txEl>
                                          </p:spTgt>
                                        </p:tgtEl>
                                      </p:cBhvr>
                                      <p:to x="100000" y="95000"/>
                                    </p:animScale>
                                    <p:animScale>
                                      <p:cBhvr>
                                        <p:cTn id="30" dur="166" decel="50000">
                                          <p:stCondLst>
                                            <p:cond delay="1834"/>
                                          </p:stCondLst>
                                        </p:cTn>
                                        <p:tgtEl>
                                          <p:spTgt spid="11">
                                            <p:txEl>
                                              <p:pRg st="0" end="0"/>
                                            </p:txEl>
                                          </p:spTgt>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down)">
                                      <p:cBhvr>
                                        <p:cTn id="33" dur="580">
                                          <p:stCondLst>
                                            <p:cond delay="0"/>
                                          </p:stCondLst>
                                        </p:cTn>
                                        <p:tgtEl>
                                          <p:spTgt spid="11">
                                            <p:txEl>
                                              <p:pRg st="1" end="1"/>
                                            </p:txEl>
                                          </p:spTgt>
                                        </p:tgtEl>
                                      </p:cBhvr>
                                    </p:animEffect>
                                    <p:anim calcmode="lin" valueType="num">
                                      <p:cBhvr>
                                        <p:cTn id="34"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11">
                                            <p:txEl>
                                              <p:pRg st="1" end="1"/>
                                            </p:txEl>
                                          </p:spTgt>
                                        </p:tgtEl>
                                      </p:cBhvr>
                                      <p:to x="100000" y="60000"/>
                                    </p:animScale>
                                    <p:animScale>
                                      <p:cBhvr>
                                        <p:cTn id="40" dur="166" decel="50000">
                                          <p:stCondLst>
                                            <p:cond delay="676"/>
                                          </p:stCondLst>
                                        </p:cTn>
                                        <p:tgtEl>
                                          <p:spTgt spid="11">
                                            <p:txEl>
                                              <p:pRg st="1" end="1"/>
                                            </p:txEl>
                                          </p:spTgt>
                                        </p:tgtEl>
                                      </p:cBhvr>
                                      <p:to x="100000" y="100000"/>
                                    </p:animScale>
                                    <p:animScale>
                                      <p:cBhvr>
                                        <p:cTn id="41" dur="26">
                                          <p:stCondLst>
                                            <p:cond delay="1312"/>
                                          </p:stCondLst>
                                        </p:cTn>
                                        <p:tgtEl>
                                          <p:spTgt spid="11">
                                            <p:txEl>
                                              <p:pRg st="1" end="1"/>
                                            </p:txEl>
                                          </p:spTgt>
                                        </p:tgtEl>
                                      </p:cBhvr>
                                      <p:to x="100000" y="80000"/>
                                    </p:animScale>
                                    <p:animScale>
                                      <p:cBhvr>
                                        <p:cTn id="42" dur="166" decel="50000">
                                          <p:stCondLst>
                                            <p:cond delay="1338"/>
                                          </p:stCondLst>
                                        </p:cTn>
                                        <p:tgtEl>
                                          <p:spTgt spid="11">
                                            <p:txEl>
                                              <p:pRg st="1" end="1"/>
                                            </p:txEl>
                                          </p:spTgt>
                                        </p:tgtEl>
                                      </p:cBhvr>
                                      <p:to x="100000" y="100000"/>
                                    </p:animScale>
                                    <p:animScale>
                                      <p:cBhvr>
                                        <p:cTn id="43" dur="26">
                                          <p:stCondLst>
                                            <p:cond delay="1642"/>
                                          </p:stCondLst>
                                        </p:cTn>
                                        <p:tgtEl>
                                          <p:spTgt spid="11">
                                            <p:txEl>
                                              <p:pRg st="1" end="1"/>
                                            </p:txEl>
                                          </p:spTgt>
                                        </p:tgtEl>
                                      </p:cBhvr>
                                      <p:to x="100000" y="90000"/>
                                    </p:animScale>
                                    <p:animScale>
                                      <p:cBhvr>
                                        <p:cTn id="44" dur="166" decel="50000">
                                          <p:stCondLst>
                                            <p:cond delay="1668"/>
                                          </p:stCondLst>
                                        </p:cTn>
                                        <p:tgtEl>
                                          <p:spTgt spid="11">
                                            <p:txEl>
                                              <p:pRg st="1" end="1"/>
                                            </p:txEl>
                                          </p:spTgt>
                                        </p:tgtEl>
                                      </p:cBhvr>
                                      <p:to x="100000" y="100000"/>
                                    </p:animScale>
                                    <p:animScale>
                                      <p:cBhvr>
                                        <p:cTn id="45" dur="26">
                                          <p:stCondLst>
                                            <p:cond delay="1808"/>
                                          </p:stCondLst>
                                        </p:cTn>
                                        <p:tgtEl>
                                          <p:spTgt spid="11">
                                            <p:txEl>
                                              <p:pRg st="1" end="1"/>
                                            </p:txEl>
                                          </p:spTgt>
                                        </p:tgtEl>
                                      </p:cBhvr>
                                      <p:to x="100000" y="95000"/>
                                    </p:animScale>
                                    <p:animScale>
                                      <p:cBhvr>
                                        <p:cTn id="46" dur="166" decel="50000">
                                          <p:stCondLst>
                                            <p:cond delay="1834"/>
                                          </p:stCondLst>
                                        </p:cTn>
                                        <p:tgtEl>
                                          <p:spTgt spid="11">
                                            <p:txEl>
                                              <p:pRg st="1" end="1"/>
                                            </p:txEl>
                                          </p:spTgt>
                                        </p:tgtEl>
                                      </p:cBhvr>
                                      <p:to x="100000" y="100000"/>
                                    </p:animScale>
                                  </p:childTnLst>
                                </p:cTn>
                              </p:par>
                              <p:par>
                                <p:cTn id="47" presetID="6" presetClass="entr" presetSubtype="16" fill="hold" nodeType="withEffect">
                                  <p:stCondLst>
                                    <p:cond delay="0"/>
                                  </p:stCondLst>
                                  <p:childTnLst>
                                    <p:set>
                                      <p:cBhvr>
                                        <p:cTn id="48" dur="1" fill="hold">
                                          <p:stCondLst>
                                            <p:cond delay="0"/>
                                          </p:stCondLst>
                                        </p:cTn>
                                        <p:tgtEl>
                                          <p:spTgt spid="3074"/>
                                        </p:tgtEl>
                                        <p:attrNameLst>
                                          <p:attrName>style.visibility</p:attrName>
                                        </p:attrNameLst>
                                      </p:cBhvr>
                                      <p:to>
                                        <p:strVal val="visible"/>
                                      </p:to>
                                    </p:set>
                                    <p:animEffect transition="in" filter="circle(in)">
                                      <p:cBhvr>
                                        <p:cTn id="49" dur="2000"/>
                                        <p:tgtEl>
                                          <p:spTgt spid="3074"/>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par>
                                <p:cTn id="54" presetID="14" presetClass="entr" presetSubtype="1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randombar(horizontal)">
                                      <p:cBhvr>
                                        <p:cTn id="56" dur="500"/>
                                        <p:tgtEl>
                                          <p:spTgt spid="3"/>
                                        </p:tgtEl>
                                      </p:cBhvr>
                                    </p:animEffect>
                                  </p:childTnLst>
                                </p:cTn>
                              </p:par>
                            </p:childTnLst>
                          </p:cTn>
                        </p:par>
                        <p:par>
                          <p:cTn id="57" fill="hold">
                            <p:stCondLst>
                              <p:cond delay="2000"/>
                            </p:stCondLst>
                            <p:childTnLst>
                              <p:par>
                                <p:cTn id="58" presetID="2" presetClass="entr" presetSubtype="4"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2500"/>
                            </p:stCondLst>
                            <p:childTnLst>
                              <p:par>
                                <p:cTn id="63" presetID="14" presetClass="entr" presetSubtype="10"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randombar(horizontal)">
                                      <p:cBhvr>
                                        <p:cTn id="65" dur="500"/>
                                        <p:tgtEl>
                                          <p:spTgt spid="6"/>
                                        </p:tgtEl>
                                      </p:cBhvr>
                                    </p:animEffect>
                                  </p:childTnLst>
                                </p:cTn>
                              </p:par>
                            </p:childTnLst>
                          </p:cTn>
                        </p:par>
                        <p:par>
                          <p:cTn id="66" fill="hold">
                            <p:stCondLst>
                              <p:cond delay="3000"/>
                            </p:stCondLst>
                            <p:childTnLst>
                              <p:par>
                                <p:cTn id="67" presetID="2" presetClass="entr" presetSubtype="4"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childTnLst>
                          </p:cTn>
                        </p:par>
                        <p:par>
                          <p:cTn id="71" fill="hold">
                            <p:stCondLst>
                              <p:cond delay="3500"/>
                            </p:stCondLst>
                            <p:childTnLst>
                              <p:par>
                                <p:cTn id="72" presetID="14" presetClass="entr" presetSubtype="10"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randombar(horizontal)">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4" grpId="0"/>
      <p:bldP spid="7"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493674"/>
            <a:ext cx="2377440" cy="701731"/>
          </a:xfrm>
        </p:spPr>
        <p:txBody>
          <a:bodyPr>
            <a:normAutofit lnSpcReduction="10000"/>
          </a:bodyPr>
          <a:lstStyle/>
          <a:p>
            <a:r>
              <a:rPr lang="en-US" dirty="0"/>
              <a:t>Logistic Regression</a:t>
            </a:r>
          </a:p>
        </p:txBody>
      </p:sp>
      <p:sp>
        <p:nvSpPr>
          <p:cNvPr id="3" name="Slide Number Placeholder 2"/>
          <p:cNvSpPr>
            <a:spLocks noGrp="1"/>
          </p:cNvSpPr>
          <p:nvPr>
            <p:ph type="sldNum" sz="quarter" idx="12"/>
          </p:nvPr>
        </p:nvSpPr>
        <p:spPr/>
        <p:txBody>
          <a:bodyPr/>
          <a:lstStyle/>
          <a:p>
            <a:fld id="{5AE1514C-5E56-4738-A1FF-4B1CFD2A3E36}" type="slidenum">
              <a:rPr lang="en-US" smtClean="0"/>
              <a:pPr/>
              <a:t>11</a:t>
            </a:fld>
            <a:endParaRPr lang="en-US" dirty="0"/>
          </a:p>
        </p:txBody>
      </p:sp>
      <p:sp>
        <p:nvSpPr>
          <p:cNvPr id="7" name="Content Placeholder 6"/>
          <p:cNvSpPr>
            <a:spLocks noGrp="1"/>
          </p:cNvSpPr>
          <p:nvPr>
            <p:ph idx="14"/>
          </p:nvPr>
        </p:nvSpPr>
        <p:spPr>
          <a:xfrm>
            <a:off x="2483635" y="3493674"/>
            <a:ext cx="2377440" cy="646331"/>
          </a:xfrm>
        </p:spPr>
        <p:txBody>
          <a:bodyPr>
            <a:normAutofit lnSpcReduction="10000"/>
          </a:bodyPr>
          <a:lstStyle/>
          <a:p>
            <a:r>
              <a:rPr lang="en-ZA" sz="2000" dirty="0"/>
              <a:t>Decision Tree Classification</a:t>
            </a:r>
          </a:p>
        </p:txBody>
      </p:sp>
      <p:sp>
        <p:nvSpPr>
          <p:cNvPr id="8" name="Content Placeholder 7"/>
          <p:cNvSpPr>
            <a:spLocks noGrp="1"/>
          </p:cNvSpPr>
          <p:nvPr>
            <p:ph idx="15"/>
          </p:nvPr>
        </p:nvSpPr>
        <p:spPr>
          <a:xfrm>
            <a:off x="4898612" y="3493674"/>
            <a:ext cx="2377440" cy="1006429"/>
          </a:xfrm>
        </p:spPr>
        <p:txBody>
          <a:bodyPr>
            <a:normAutofit lnSpcReduction="10000"/>
          </a:bodyPr>
          <a:lstStyle/>
          <a:p>
            <a:r>
              <a:rPr lang="en-US" dirty="0"/>
              <a:t>Gradient Boosting Classifier</a:t>
            </a:r>
          </a:p>
        </p:txBody>
      </p:sp>
      <p:sp>
        <p:nvSpPr>
          <p:cNvPr id="9" name="Content Placeholder 8"/>
          <p:cNvSpPr>
            <a:spLocks noGrp="1"/>
          </p:cNvSpPr>
          <p:nvPr>
            <p:ph idx="16"/>
          </p:nvPr>
        </p:nvSpPr>
        <p:spPr>
          <a:xfrm>
            <a:off x="7313589" y="3493674"/>
            <a:ext cx="2377440" cy="1079270"/>
          </a:xfrm>
        </p:spPr>
        <p:txBody>
          <a:bodyPr/>
          <a:lstStyle/>
          <a:p>
            <a:r>
              <a:rPr lang="en-ZA" sz="2000" dirty="0"/>
              <a:t>Random Forest Classifier</a:t>
            </a:r>
            <a:endParaRPr lang="en-US" dirty="0"/>
          </a:p>
          <a:p>
            <a:endParaRPr lang="en-US" dirty="0"/>
          </a:p>
        </p:txBody>
      </p:sp>
      <p:sp>
        <p:nvSpPr>
          <p:cNvPr id="33" name="Content Placeholder 32"/>
          <p:cNvSpPr>
            <a:spLocks noGrp="1"/>
          </p:cNvSpPr>
          <p:nvPr>
            <p:ph idx="17"/>
          </p:nvPr>
        </p:nvSpPr>
        <p:spPr>
          <a:xfrm>
            <a:off x="9728566" y="3493674"/>
            <a:ext cx="2377440" cy="1006429"/>
          </a:xfrm>
        </p:spPr>
        <p:txBody>
          <a:bodyPr>
            <a:normAutofit lnSpcReduction="10000"/>
          </a:bodyPr>
          <a:lstStyle/>
          <a:p>
            <a:r>
              <a:rPr lang="en-US" dirty="0"/>
              <a:t>LSTM -</a:t>
            </a:r>
            <a:r>
              <a:rPr lang="en-ZA" b="0" dirty="0"/>
              <a:t>Long Short-Term Memory</a:t>
            </a:r>
            <a:endParaRPr lang="en-US" dirty="0"/>
          </a:p>
        </p:txBody>
      </p:sp>
      <p:sp>
        <p:nvSpPr>
          <p:cNvPr id="5" name="Text Placeholder 4"/>
          <p:cNvSpPr>
            <a:spLocks noGrp="1"/>
          </p:cNvSpPr>
          <p:nvPr>
            <p:ph type="body" sz="quarter" idx="13"/>
          </p:nvPr>
        </p:nvSpPr>
        <p:spPr>
          <a:xfrm>
            <a:off x="0" y="517987"/>
            <a:ext cx="12192000" cy="535531"/>
          </a:xfrm>
        </p:spPr>
        <p:txBody>
          <a:bodyPr/>
          <a:lstStyle/>
          <a:p>
            <a:r>
              <a:rPr lang="en-US" dirty="0"/>
              <a:t>DIFFERENT MTEHODS WE ARE USING AND WORKING ON.</a:t>
            </a:r>
          </a:p>
        </p:txBody>
      </p:sp>
      <p:sp>
        <p:nvSpPr>
          <p:cNvPr id="47" name="Content Placeholder 46"/>
          <p:cNvSpPr>
            <a:spLocks noGrp="1"/>
          </p:cNvSpPr>
          <p:nvPr>
            <p:ph idx="18"/>
          </p:nvPr>
        </p:nvSpPr>
        <p:spPr/>
        <p:txBody>
          <a:bodyPr>
            <a:normAutofit lnSpcReduction="10000"/>
          </a:bodyPr>
          <a:lstStyle/>
          <a:p>
            <a:r>
              <a:rPr lang="en-US" dirty="0"/>
              <a:t>1</a:t>
            </a:r>
          </a:p>
        </p:txBody>
      </p:sp>
      <p:sp>
        <p:nvSpPr>
          <p:cNvPr id="48" name="Content Placeholder 47"/>
          <p:cNvSpPr>
            <a:spLocks noGrp="1"/>
          </p:cNvSpPr>
          <p:nvPr>
            <p:ph idx="19"/>
          </p:nvPr>
        </p:nvSpPr>
        <p:spPr/>
        <p:txBody>
          <a:bodyPr>
            <a:normAutofit lnSpcReduction="10000"/>
          </a:bodyPr>
          <a:lstStyle/>
          <a:p>
            <a:r>
              <a:rPr lang="en-US" dirty="0"/>
              <a:t>2</a:t>
            </a:r>
          </a:p>
        </p:txBody>
      </p:sp>
      <p:sp>
        <p:nvSpPr>
          <p:cNvPr id="49" name="Content Placeholder 48"/>
          <p:cNvSpPr>
            <a:spLocks noGrp="1"/>
          </p:cNvSpPr>
          <p:nvPr>
            <p:ph idx="20"/>
          </p:nvPr>
        </p:nvSpPr>
        <p:spPr/>
        <p:txBody>
          <a:bodyPr/>
          <a:lstStyle/>
          <a:p>
            <a:r>
              <a:rPr lang="en-US" dirty="0"/>
              <a:t>3</a:t>
            </a:r>
          </a:p>
        </p:txBody>
      </p:sp>
      <p:sp>
        <p:nvSpPr>
          <p:cNvPr id="50" name="Content Placeholder 49"/>
          <p:cNvSpPr>
            <a:spLocks noGrp="1"/>
          </p:cNvSpPr>
          <p:nvPr>
            <p:ph idx="21"/>
          </p:nvPr>
        </p:nvSpPr>
        <p:spPr/>
        <p:txBody>
          <a:bodyPr/>
          <a:lstStyle/>
          <a:p>
            <a:r>
              <a:rPr lang="en-US" dirty="0"/>
              <a:t>4</a:t>
            </a:r>
          </a:p>
        </p:txBody>
      </p:sp>
      <p:sp>
        <p:nvSpPr>
          <p:cNvPr id="51" name="Content Placeholder 50"/>
          <p:cNvSpPr>
            <a:spLocks noGrp="1"/>
          </p:cNvSpPr>
          <p:nvPr>
            <p:ph idx="22"/>
          </p:nvPr>
        </p:nvSpPr>
        <p:spPr/>
        <p:txBody>
          <a:bodyPr/>
          <a:lstStyle/>
          <a:p>
            <a:r>
              <a:rPr lang="en-US" dirty="0"/>
              <a:t>5</a:t>
            </a:r>
          </a:p>
        </p:txBody>
      </p:sp>
      <p:pic>
        <p:nvPicPr>
          <p:cNvPr id="4098" name="Picture 2" descr="How Fake News Affects U.S. Elections | University of Central Florida News">
            <a:extLst>
              <a:ext uri="{FF2B5EF4-FFF2-40B4-BE49-F238E27FC236}">
                <a16:creationId xmlns:a16="http://schemas.microsoft.com/office/drawing/2014/main" id="{9A5F1B66-25E3-4121-893F-130ABA625BB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5994" y="4216053"/>
            <a:ext cx="3879821" cy="258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5690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12</a:t>
            </a:fld>
            <a:endParaRPr lang="en-US" dirty="0"/>
          </a:p>
        </p:txBody>
      </p:sp>
      <p:sp>
        <p:nvSpPr>
          <p:cNvPr id="16" name="Content Placeholder 15"/>
          <p:cNvSpPr>
            <a:spLocks noGrp="1"/>
          </p:cNvSpPr>
          <p:nvPr>
            <p:ph idx="18"/>
          </p:nvPr>
        </p:nvSpPr>
        <p:spPr>
          <a:xfrm>
            <a:off x="198782" y="237183"/>
            <a:ext cx="5724939" cy="1286817"/>
          </a:xfrm>
        </p:spPr>
        <p:txBody>
          <a:bodyPr>
            <a:normAutofit lnSpcReduction="10000"/>
          </a:bodyPr>
          <a:lstStyle/>
          <a:p>
            <a:pPr indent="0">
              <a:buNone/>
            </a:pPr>
            <a:r>
              <a:rPr lang="en-US" sz="4000" dirty="0"/>
              <a:t>LOGISTIC REGRESSION</a:t>
            </a:r>
          </a:p>
        </p:txBody>
      </p:sp>
      <p:sp>
        <p:nvSpPr>
          <p:cNvPr id="42" name="Text Placeholder 41"/>
          <p:cNvSpPr>
            <a:spLocks noGrp="1"/>
          </p:cNvSpPr>
          <p:nvPr>
            <p:ph type="body" sz="quarter" idx="11"/>
          </p:nvPr>
        </p:nvSpPr>
        <p:spPr>
          <a:xfrm>
            <a:off x="93579" y="1462298"/>
            <a:ext cx="6096000" cy="1966702"/>
          </a:xfrm>
        </p:spPr>
        <p:txBody>
          <a:bodyPr>
            <a:normAutofit/>
          </a:bodyPr>
          <a:lstStyle/>
          <a:p>
            <a:r>
              <a:rPr lang="en-ZA" sz="2400" b="1" i="0" dirty="0">
                <a:solidFill>
                  <a:srgbClr val="202124"/>
                </a:solidFill>
                <a:effectLst/>
                <a:latin typeface="arial" panose="020B0604020202020204" pitchFamily="34" charset="0"/>
              </a:rPr>
              <a:t>Logistic regression</a:t>
            </a:r>
            <a:r>
              <a:rPr lang="en-ZA" sz="2400" b="0" i="0" dirty="0">
                <a:solidFill>
                  <a:srgbClr val="202124"/>
                </a:solidFill>
                <a:effectLst/>
                <a:latin typeface="arial" panose="020B0604020202020204" pitchFamily="34" charset="0"/>
              </a:rPr>
              <a:t> is a statistical </a:t>
            </a:r>
            <a:r>
              <a:rPr lang="en-ZA" sz="2400" b="1" i="0" dirty="0">
                <a:solidFill>
                  <a:srgbClr val="202124"/>
                </a:solidFill>
                <a:effectLst/>
                <a:latin typeface="arial" panose="020B0604020202020204" pitchFamily="34" charset="0"/>
              </a:rPr>
              <a:t>model</a:t>
            </a:r>
            <a:r>
              <a:rPr lang="en-ZA" sz="2400" b="0" i="0" dirty="0">
                <a:solidFill>
                  <a:srgbClr val="202124"/>
                </a:solidFill>
                <a:effectLst/>
                <a:latin typeface="arial" panose="020B0604020202020204" pitchFamily="34" charset="0"/>
              </a:rPr>
              <a:t> that in its basic form uses a </a:t>
            </a:r>
            <a:r>
              <a:rPr lang="en-ZA" sz="2400" b="1" i="0" dirty="0">
                <a:solidFill>
                  <a:srgbClr val="202124"/>
                </a:solidFill>
                <a:effectLst/>
                <a:latin typeface="arial" panose="020B0604020202020204" pitchFamily="34" charset="0"/>
              </a:rPr>
              <a:t>logistic</a:t>
            </a:r>
            <a:r>
              <a:rPr lang="en-ZA" sz="2400" b="0" i="0" dirty="0">
                <a:solidFill>
                  <a:srgbClr val="202124"/>
                </a:solidFill>
                <a:effectLst/>
                <a:latin typeface="arial" panose="020B0604020202020204" pitchFamily="34" charset="0"/>
              </a:rPr>
              <a:t> function to </a:t>
            </a:r>
            <a:r>
              <a:rPr lang="en-ZA" sz="2400" b="1" i="0" dirty="0">
                <a:solidFill>
                  <a:srgbClr val="202124"/>
                </a:solidFill>
                <a:effectLst/>
                <a:latin typeface="arial" panose="020B0604020202020204" pitchFamily="34" charset="0"/>
              </a:rPr>
              <a:t>model</a:t>
            </a:r>
            <a:r>
              <a:rPr lang="en-ZA" sz="2400" b="0" i="0" dirty="0">
                <a:solidFill>
                  <a:srgbClr val="202124"/>
                </a:solidFill>
                <a:effectLst/>
                <a:latin typeface="arial" panose="020B0604020202020204" pitchFamily="34" charset="0"/>
              </a:rPr>
              <a:t> a binary dependent variable, although many more complex extensions exist.</a:t>
            </a:r>
            <a:endParaRPr lang="en-US" sz="2400" dirty="0"/>
          </a:p>
        </p:txBody>
      </p:sp>
      <p:pic>
        <p:nvPicPr>
          <p:cNvPr id="4" name="Picture 3">
            <a:extLst>
              <a:ext uri="{FF2B5EF4-FFF2-40B4-BE49-F238E27FC236}">
                <a16:creationId xmlns:a16="http://schemas.microsoft.com/office/drawing/2014/main" id="{1B3EDD1D-2594-4067-B8EF-34B0903811AB}"/>
              </a:ext>
            </a:extLst>
          </p:cNvPr>
          <p:cNvPicPr>
            <a:picLocks noChangeAspect="1"/>
          </p:cNvPicPr>
          <p:nvPr/>
        </p:nvPicPr>
        <p:blipFill>
          <a:blip r:embed="rId3"/>
          <a:stretch>
            <a:fillRect/>
          </a:stretch>
        </p:blipFill>
        <p:spPr>
          <a:xfrm>
            <a:off x="6468689" y="993041"/>
            <a:ext cx="5064072" cy="5064072"/>
          </a:xfrm>
          <a:prstGeom prst="rect">
            <a:avLst/>
          </a:prstGeom>
        </p:spPr>
      </p:pic>
      <p:pic>
        <p:nvPicPr>
          <p:cNvPr id="5122" name="Picture 2" descr="Assumptions for Logistic Regression Archives - Prwatech">
            <a:extLst>
              <a:ext uri="{FF2B5EF4-FFF2-40B4-BE49-F238E27FC236}">
                <a16:creationId xmlns:a16="http://schemas.microsoft.com/office/drawing/2014/main" id="{09AEF9CC-7679-4D29-92C9-9BEC26E0E2EF}"/>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0643" y="3525077"/>
            <a:ext cx="5021215" cy="260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30645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1"/>
          </p:nvPr>
        </p:nvSpPr>
        <p:spPr>
          <a:xfrm>
            <a:off x="5965262" y="1335389"/>
            <a:ext cx="6097555" cy="2754087"/>
          </a:xfrm>
        </p:spPr>
        <p:txBody>
          <a:bodyPr>
            <a:normAutofit fontScale="70000" lnSpcReduction="20000"/>
          </a:bodyPr>
          <a:lstStyle/>
          <a:p>
            <a:r>
              <a:rPr lang="en-ZA" b="0" i="0" dirty="0">
                <a:solidFill>
                  <a:srgbClr val="202124"/>
                </a:solidFill>
                <a:effectLst/>
                <a:latin typeface="arial" panose="020B0604020202020204" pitchFamily="34" charset="0"/>
              </a:rPr>
              <a:t>A </a:t>
            </a:r>
            <a:r>
              <a:rPr lang="en-ZA" b="1" i="0" dirty="0">
                <a:solidFill>
                  <a:srgbClr val="202124"/>
                </a:solidFill>
                <a:effectLst/>
                <a:latin typeface="arial" panose="020B0604020202020204" pitchFamily="34" charset="0"/>
              </a:rPr>
              <a:t>decision tree</a:t>
            </a:r>
            <a:r>
              <a:rPr lang="en-ZA" b="0" i="0" dirty="0">
                <a:solidFill>
                  <a:srgbClr val="202124"/>
                </a:solidFill>
                <a:effectLst/>
                <a:latin typeface="arial" panose="020B0604020202020204" pitchFamily="34" charset="0"/>
              </a:rPr>
              <a:t> is a </a:t>
            </a:r>
            <a:r>
              <a:rPr lang="en-ZA" b="1" i="0" dirty="0">
                <a:solidFill>
                  <a:srgbClr val="202124"/>
                </a:solidFill>
                <a:effectLst/>
                <a:latin typeface="arial" panose="020B0604020202020204" pitchFamily="34" charset="0"/>
              </a:rPr>
              <a:t>decision</a:t>
            </a:r>
            <a:r>
              <a:rPr lang="en-ZA" b="0" i="0" dirty="0">
                <a:solidFill>
                  <a:srgbClr val="202124"/>
                </a:solidFill>
                <a:effectLst/>
                <a:latin typeface="arial" panose="020B0604020202020204" pitchFamily="34" charset="0"/>
              </a:rPr>
              <a:t> support tool that uses a </a:t>
            </a:r>
            <a:r>
              <a:rPr lang="en-ZA" b="1" i="0" dirty="0">
                <a:solidFill>
                  <a:srgbClr val="202124"/>
                </a:solidFill>
                <a:effectLst/>
                <a:latin typeface="arial" panose="020B0604020202020204" pitchFamily="34" charset="0"/>
              </a:rPr>
              <a:t>tree</a:t>
            </a:r>
            <a:r>
              <a:rPr lang="en-ZA" b="0" i="0" dirty="0">
                <a:solidFill>
                  <a:srgbClr val="202124"/>
                </a:solidFill>
                <a:effectLst/>
                <a:latin typeface="arial" panose="020B0604020202020204" pitchFamily="34" charset="0"/>
              </a:rPr>
              <a:t>-like model of </a:t>
            </a:r>
            <a:r>
              <a:rPr lang="en-ZA" b="1" i="0" dirty="0">
                <a:solidFill>
                  <a:srgbClr val="202124"/>
                </a:solidFill>
                <a:effectLst/>
                <a:latin typeface="arial" panose="020B0604020202020204" pitchFamily="34" charset="0"/>
              </a:rPr>
              <a:t>decisions</a:t>
            </a:r>
            <a:r>
              <a:rPr lang="en-ZA" b="0" i="0" dirty="0">
                <a:solidFill>
                  <a:srgbClr val="202124"/>
                </a:solidFill>
                <a:effectLst/>
                <a:latin typeface="arial" panose="020B0604020202020204" pitchFamily="34" charset="0"/>
              </a:rPr>
              <a:t> and their possible consequences, including chance event outcomes, resource costs, and utility. It is one way to display an algorithm that only contains conditional control statements.</a:t>
            </a:r>
            <a:endParaRPr lang="en-US" dirty="0"/>
          </a:p>
        </p:txBody>
      </p:sp>
      <p:sp>
        <p:nvSpPr>
          <p:cNvPr id="40" name="Content Placeholder 39"/>
          <p:cNvSpPr>
            <a:spLocks noGrp="1"/>
          </p:cNvSpPr>
          <p:nvPr>
            <p:ph idx="18"/>
          </p:nvPr>
        </p:nvSpPr>
        <p:spPr>
          <a:xfrm>
            <a:off x="7283668" y="371162"/>
            <a:ext cx="3689132" cy="840230"/>
          </a:xfrm>
        </p:spPr>
        <p:txBody>
          <a:bodyPr>
            <a:noAutofit/>
          </a:bodyPr>
          <a:lstStyle/>
          <a:p>
            <a:pPr indent="0">
              <a:buNone/>
            </a:pPr>
            <a:r>
              <a:rPr lang="en-US" sz="4000" dirty="0"/>
              <a:t>Decision tree</a:t>
            </a:r>
          </a:p>
        </p:txBody>
      </p:sp>
      <p:sp>
        <p:nvSpPr>
          <p:cNvPr id="2" name="Slide Number Placeholder 1"/>
          <p:cNvSpPr>
            <a:spLocks noGrp="1"/>
          </p:cNvSpPr>
          <p:nvPr>
            <p:ph type="sldNum" sz="quarter" idx="4"/>
          </p:nvPr>
        </p:nvSpPr>
        <p:spPr/>
        <p:txBody>
          <a:bodyPr/>
          <a:lstStyle/>
          <a:p>
            <a:fld id="{5AE1514C-5E56-4738-A1FF-4B1CFD2A3E36}" type="slidenum">
              <a:rPr lang="en-US" smtClean="0"/>
              <a:pPr/>
              <a:t>13</a:t>
            </a:fld>
            <a:endParaRPr lang="en-US" dirty="0"/>
          </a:p>
        </p:txBody>
      </p:sp>
      <p:graphicFrame>
        <p:nvGraphicFramePr>
          <p:cNvPr id="9" name="Diagram 8">
            <a:extLst>
              <a:ext uri="{FF2B5EF4-FFF2-40B4-BE49-F238E27FC236}">
                <a16:creationId xmlns:a16="http://schemas.microsoft.com/office/drawing/2014/main" id="{8E43D4CC-B5FB-4C83-A73B-704390ADD603}"/>
              </a:ext>
            </a:extLst>
          </p:cNvPr>
          <p:cNvGraphicFramePr/>
          <p:nvPr>
            <p:extLst>
              <p:ext uri="{D42A27DB-BD31-4B8C-83A1-F6EECF244321}">
                <p14:modId xmlns:p14="http://schemas.microsoft.com/office/powerpoint/2010/main" val="1579918026"/>
              </p:ext>
            </p:extLst>
          </p:nvPr>
        </p:nvGraphicFramePr>
        <p:xfrm>
          <a:off x="6988312" y="3538330"/>
          <a:ext cx="4488070" cy="2946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D6B90178-B233-4CCC-AEA7-6C963AD9AB58}"/>
              </a:ext>
            </a:extLst>
          </p:cNvPr>
          <p:cNvPicPr>
            <a:picLocks noChangeAspect="1"/>
          </p:cNvPicPr>
          <p:nvPr/>
        </p:nvPicPr>
        <p:blipFill>
          <a:blip r:embed="rId8"/>
          <a:stretch>
            <a:fillRect/>
          </a:stretch>
        </p:blipFill>
        <p:spPr>
          <a:xfrm>
            <a:off x="457821" y="719240"/>
            <a:ext cx="5638179" cy="5638179"/>
          </a:xfrm>
          <a:prstGeom prst="rect">
            <a:avLst/>
          </a:prstGeom>
        </p:spPr>
      </p:pic>
    </p:spTree>
    <p:extLst>
      <p:ext uri="{BB962C8B-B14F-4D97-AF65-F5344CB8AC3E}">
        <p14:creationId xmlns:p14="http://schemas.microsoft.com/office/powerpoint/2010/main" val="120929164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108214"/>
            <a:ext cx="6618233" cy="2320786"/>
          </a:xfrm>
        </p:spPr>
        <p:txBody>
          <a:bodyPr>
            <a:noAutofit/>
          </a:bodyPr>
          <a:lstStyle/>
          <a:p>
            <a:pPr marL="457200" lvl="1" indent="0">
              <a:buNone/>
            </a:pPr>
            <a:r>
              <a:rPr lang="en-ZA" sz="2400" b="1" i="0" dirty="0">
                <a:solidFill>
                  <a:schemeClr val="tx1"/>
                </a:solidFill>
                <a:effectLst/>
                <a:latin typeface="Arial" panose="020B0604020202020204" pitchFamily="34" charset="0"/>
              </a:rPr>
              <a:t>Gradient boosting</a:t>
            </a:r>
            <a:r>
              <a:rPr lang="en-ZA" sz="2400" b="0" i="0" dirty="0">
                <a:solidFill>
                  <a:schemeClr val="tx1"/>
                </a:solidFill>
                <a:effectLst/>
                <a:latin typeface="Arial" panose="020B0604020202020204" pitchFamily="34" charset="0"/>
              </a:rPr>
              <a:t> is a </a:t>
            </a:r>
            <a:r>
              <a:rPr lang="en-ZA" sz="2400" b="0" i="0" u="none" strike="noStrike" dirty="0">
                <a:solidFill>
                  <a:schemeClr val="tx1"/>
                </a:solidFill>
                <a:effectLst/>
                <a:latin typeface="Arial" panose="020B0604020202020204" pitchFamily="34" charset="0"/>
                <a:hlinkClick r:id="rId3" tooltip="Machine learning">
                  <a:extLst>
                    <a:ext uri="{A12FA001-AC4F-418D-AE19-62706E023703}">
                      <ahyp:hlinkClr xmlns:ahyp="http://schemas.microsoft.com/office/drawing/2018/hyperlinkcolor" val="tx"/>
                    </a:ext>
                  </a:extLst>
                </a:hlinkClick>
              </a:rPr>
              <a:t>machine learning</a:t>
            </a:r>
            <a:r>
              <a:rPr lang="en-ZA" sz="2400" b="0" i="0" dirty="0">
                <a:solidFill>
                  <a:schemeClr val="tx1"/>
                </a:solidFill>
                <a:effectLst/>
                <a:latin typeface="Arial" panose="020B0604020202020204" pitchFamily="34" charset="0"/>
              </a:rPr>
              <a:t> technique for </a:t>
            </a:r>
            <a:r>
              <a:rPr lang="en-ZA" sz="2400" b="0" i="0" u="none" strike="noStrike" dirty="0">
                <a:solidFill>
                  <a:schemeClr val="tx1"/>
                </a:solidFill>
                <a:effectLst/>
                <a:latin typeface="Arial" panose="020B0604020202020204" pitchFamily="34" charset="0"/>
                <a:hlinkClick r:id="rId4" tooltip="Regression (machine learning)">
                  <a:extLst>
                    <a:ext uri="{A12FA001-AC4F-418D-AE19-62706E023703}">
                      <ahyp:hlinkClr xmlns:ahyp="http://schemas.microsoft.com/office/drawing/2018/hyperlinkcolor" val="tx"/>
                    </a:ext>
                  </a:extLst>
                </a:hlinkClick>
              </a:rPr>
              <a:t>regression</a:t>
            </a:r>
            <a:r>
              <a:rPr lang="en-ZA" sz="2400" b="0" i="0" dirty="0">
                <a:solidFill>
                  <a:schemeClr val="tx1"/>
                </a:solidFill>
                <a:effectLst/>
                <a:latin typeface="Arial" panose="020B0604020202020204" pitchFamily="34" charset="0"/>
              </a:rPr>
              <a:t> and </a:t>
            </a:r>
            <a:r>
              <a:rPr lang="en-ZA" sz="2400" b="0" i="0" u="none" strike="noStrike" dirty="0">
                <a:solidFill>
                  <a:schemeClr val="tx1"/>
                </a:solidFill>
                <a:effectLst/>
                <a:latin typeface="Arial" panose="020B0604020202020204" pitchFamily="34" charset="0"/>
                <a:hlinkClick r:id="rId5" tooltip="Classification (machine learning)">
                  <a:extLst>
                    <a:ext uri="{A12FA001-AC4F-418D-AE19-62706E023703}">
                      <ahyp:hlinkClr xmlns:ahyp="http://schemas.microsoft.com/office/drawing/2018/hyperlinkcolor" val="tx"/>
                    </a:ext>
                  </a:extLst>
                </a:hlinkClick>
              </a:rPr>
              <a:t>classification</a:t>
            </a:r>
            <a:r>
              <a:rPr lang="en-ZA" sz="2400" b="0" i="0" dirty="0">
                <a:solidFill>
                  <a:schemeClr val="tx1"/>
                </a:solidFill>
                <a:effectLst/>
                <a:latin typeface="Arial" panose="020B0604020202020204" pitchFamily="34" charset="0"/>
              </a:rPr>
              <a:t> problems, which produces a prediction model in the form of an </a:t>
            </a:r>
            <a:r>
              <a:rPr lang="en-ZA" sz="2400" b="0" i="0" u="none" strike="noStrike" dirty="0">
                <a:solidFill>
                  <a:schemeClr val="tx1"/>
                </a:solidFill>
                <a:effectLst/>
                <a:latin typeface="Arial" panose="020B0604020202020204" pitchFamily="34" charset="0"/>
                <a:hlinkClick r:id="rId6" tooltip="Ensemble learning">
                  <a:extLst>
                    <a:ext uri="{A12FA001-AC4F-418D-AE19-62706E023703}">
                      <ahyp:hlinkClr xmlns:ahyp="http://schemas.microsoft.com/office/drawing/2018/hyperlinkcolor" val="tx"/>
                    </a:ext>
                  </a:extLst>
                </a:hlinkClick>
              </a:rPr>
              <a:t>ensemble</a:t>
            </a:r>
            <a:r>
              <a:rPr lang="en-ZA" sz="2400" b="0" i="0" dirty="0">
                <a:solidFill>
                  <a:schemeClr val="tx1"/>
                </a:solidFill>
                <a:effectLst/>
                <a:latin typeface="Arial" panose="020B0604020202020204" pitchFamily="34" charset="0"/>
              </a:rPr>
              <a:t> of weak prediction models, typically </a:t>
            </a:r>
            <a:r>
              <a:rPr lang="en-ZA" sz="2400" b="0" i="0" u="none" strike="noStrike" dirty="0">
                <a:solidFill>
                  <a:schemeClr val="tx1"/>
                </a:solidFill>
                <a:effectLst/>
                <a:latin typeface="Arial" panose="020B0604020202020204" pitchFamily="34" charset="0"/>
                <a:hlinkClick r:id="rId7" tooltip="Decision tree learning">
                  <a:extLst>
                    <a:ext uri="{A12FA001-AC4F-418D-AE19-62706E023703}">
                      <ahyp:hlinkClr xmlns:ahyp="http://schemas.microsoft.com/office/drawing/2018/hyperlinkcolor" val="tx"/>
                    </a:ext>
                  </a:extLst>
                </a:hlinkClick>
              </a:rPr>
              <a:t>decision trees</a:t>
            </a:r>
            <a:r>
              <a:rPr lang="en-ZA" sz="2400" b="0" i="0" dirty="0">
                <a:solidFill>
                  <a:schemeClr val="tx1"/>
                </a:solidFill>
                <a:effectLst/>
                <a:latin typeface="Arial" panose="020B0604020202020204" pitchFamily="34" charset="0"/>
              </a:rPr>
              <a:t>. </a:t>
            </a:r>
            <a:endParaRPr lang="en-US" sz="2400" dirty="0">
              <a:solidFill>
                <a:schemeClr val="tx1"/>
              </a:solidFill>
            </a:endParaRPr>
          </a:p>
        </p:txBody>
      </p:sp>
      <p:sp>
        <p:nvSpPr>
          <p:cNvPr id="13" name="Content Placeholder 12"/>
          <p:cNvSpPr>
            <a:spLocks noGrp="1"/>
          </p:cNvSpPr>
          <p:nvPr>
            <p:ph idx="18"/>
          </p:nvPr>
        </p:nvSpPr>
        <p:spPr>
          <a:xfrm>
            <a:off x="169069" y="337400"/>
            <a:ext cx="7317430" cy="840230"/>
          </a:xfrm>
        </p:spPr>
        <p:txBody>
          <a:bodyPr>
            <a:noAutofit/>
          </a:bodyPr>
          <a:lstStyle/>
          <a:p>
            <a:pPr indent="0">
              <a:buNone/>
            </a:pPr>
            <a:r>
              <a:rPr lang="en-US" sz="4000" dirty="0"/>
              <a:t>Gradient Bosting technique</a:t>
            </a:r>
          </a:p>
        </p:txBody>
      </p:sp>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14</a:t>
            </a:fld>
            <a:endParaRPr lang="en-US" dirty="0"/>
          </a:p>
        </p:txBody>
      </p:sp>
      <p:pic>
        <p:nvPicPr>
          <p:cNvPr id="4" name="Picture 3">
            <a:extLst>
              <a:ext uri="{FF2B5EF4-FFF2-40B4-BE49-F238E27FC236}">
                <a16:creationId xmlns:a16="http://schemas.microsoft.com/office/drawing/2014/main" id="{B089170E-D05F-48FE-BC32-5FFA9BEE44DB}"/>
              </a:ext>
            </a:extLst>
          </p:cNvPr>
          <p:cNvPicPr>
            <a:picLocks noChangeAspect="1"/>
          </p:cNvPicPr>
          <p:nvPr/>
        </p:nvPicPr>
        <p:blipFill>
          <a:blip r:embed="rId8"/>
          <a:stretch>
            <a:fillRect/>
          </a:stretch>
        </p:blipFill>
        <p:spPr>
          <a:xfrm>
            <a:off x="6846834" y="1064419"/>
            <a:ext cx="5176097" cy="5033962"/>
          </a:xfrm>
          <a:prstGeom prst="rect">
            <a:avLst/>
          </a:prstGeom>
        </p:spPr>
      </p:pic>
      <p:sp>
        <p:nvSpPr>
          <p:cNvPr id="3" name="AutoShape 2" descr="Gradient Boosting Algorithm - Working and Improvements - DataFlair">
            <a:extLst>
              <a:ext uri="{FF2B5EF4-FFF2-40B4-BE49-F238E27FC236}">
                <a16:creationId xmlns:a16="http://schemas.microsoft.com/office/drawing/2014/main" id="{664AD151-FB2E-494B-AA17-B8BCB6E18E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6" name="Picture 5">
            <a:extLst>
              <a:ext uri="{FF2B5EF4-FFF2-40B4-BE49-F238E27FC236}">
                <a16:creationId xmlns:a16="http://schemas.microsoft.com/office/drawing/2014/main" id="{0C714E0C-D319-4913-8FC8-D238CB33BBCA}"/>
              </a:ext>
            </a:extLst>
          </p:cNvPr>
          <p:cNvPicPr>
            <a:picLocks noChangeAspect="1"/>
          </p:cNvPicPr>
          <p:nvPr/>
        </p:nvPicPr>
        <p:blipFill>
          <a:blip r:embed="rId9"/>
          <a:stretch>
            <a:fillRect/>
          </a:stretch>
        </p:blipFill>
        <p:spPr>
          <a:xfrm>
            <a:off x="544486" y="3429000"/>
            <a:ext cx="5230045" cy="3138027"/>
          </a:xfrm>
          <a:prstGeom prst="rect">
            <a:avLst/>
          </a:prstGeom>
        </p:spPr>
      </p:pic>
    </p:spTree>
    <p:extLst>
      <p:ext uri="{BB962C8B-B14F-4D97-AF65-F5344CB8AC3E}">
        <p14:creationId xmlns:p14="http://schemas.microsoft.com/office/powerpoint/2010/main" val="68672180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5673176" y="1512639"/>
            <a:ext cx="6096000" cy="2791533"/>
          </a:xfrm>
        </p:spPr>
        <p:txBody>
          <a:bodyPr>
            <a:normAutofit fontScale="92500" lnSpcReduction="20000"/>
          </a:bodyPr>
          <a:lstStyle/>
          <a:p>
            <a:r>
              <a:rPr lang="en-ZA" b="0" i="0" dirty="0">
                <a:solidFill>
                  <a:srgbClr val="212529"/>
                </a:solidFill>
                <a:effectLst/>
                <a:latin typeface="-apple-system"/>
              </a:rPr>
              <a:t>A random forest is a meta estimator that fits a number of decision tree classifiers on various sub-samples of the dataset and uses averaging to improve the predictive accuracy and control over-fitting.</a:t>
            </a:r>
            <a:endParaRPr lang="en-US" dirty="0"/>
          </a:p>
        </p:txBody>
      </p:sp>
      <p:sp>
        <p:nvSpPr>
          <p:cNvPr id="20" name="Content Placeholder 19"/>
          <p:cNvSpPr>
            <a:spLocks noGrp="1"/>
          </p:cNvSpPr>
          <p:nvPr>
            <p:ph idx="18"/>
          </p:nvPr>
        </p:nvSpPr>
        <p:spPr>
          <a:xfrm>
            <a:off x="6518825" y="323022"/>
            <a:ext cx="4421676" cy="1356691"/>
          </a:xfrm>
        </p:spPr>
        <p:txBody>
          <a:bodyPr>
            <a:noAutofit/>
          </a:bodyPr>
          <a:lstStyle/>
          <a:p>
            <a:pPr indent="0">
              <a:buNone/>
            </a:pPr>
            <a:r>
              <a:rPr lang="en-US" sz="4000" dirty="0"/>
              <a:t>Random forest classifier</a:t>
            </a:r>
          </a:p>
        </p:txBody>
      </p:sp>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15</a:t>
            </a:fld>
            <a:endParaRPr lang="en-US" dirty="0"/>
          </a:p>
        </p:txBody>
      </p:sp>
      <p:pic>
        <p:nvPicPr>
          <p:cNvPr id="4" name="Picture 3">
            <a:extLst>
              <a:ext uri="{FF2B5EF4-FFF2-40B4-BE49-F238E27FC236}">
                <a16:creationId xmlns:a16="http://schemas.microsoft.com/office/drawing/2014/main" id="{F2A23373-E710-41CD-84BA-50EB1E2A7F5E}"/>
              </a:ext>
            </a:extLst>
          </p:cNvPr>
          <p:cNvPicPr>
            <a:picLocks noChangeAspect="1"/>
          </p:cNvPicPr>
          <p:nvPr/>
        </p:nvPicPr>
        <p:blipFill>
          <a:blip r:embed="rId3"/>
          <a:stretch>
            <a:fillRect/>
          </a:stretch>
        </p:blipFill>
        <p:spPr>
          <a:xfrm>
            <a:off x="414337" y="773699"/>
            <a:ext cx="5310602" cy="5310602"/>
          </a:xfrm>
          <a:prstGeom prst="rect">
            <a:avLst/>
          </a:prstGeom>
        </p:spPr>
      </p:pic>
      <p:pic>
        <p:nvPicPr>
          <p:cNvPr id="2050" name="Picture 2" descr="Learn and Build Random Forest Algorithm Model in Python - Intellipaat">
            <a:extLst>
              <a:ext uri="{FF2B5EF4-FFF2-40B4-BE49-F238E27FC236}">
                <a16:creationId xmlns:a16="http://schemas.microsoft.com/office/drawing/2014/main" id="{A2246DBB-E1FE-46AB-AF91-91AAF84D02B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710293" y="3973242"/>
            <a:ext cx="3063724" cy="256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8218"/>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icture Placeholder 80"/>
          <p:cNvSpPr>
            <a:spLocks noGrp="1"/>
          </p:cNvSpPr>
          <p:nvPr>
            <p:ph type="pic" sz="quarter" idx="12"/>
          </p:nvPr>
        </p:nvSpPr>
        <p:spPr>
          <a:xfrm>
            <a:off x="18712" y="4625"/>
            <a:ext cx="12190413" cy="6858000"/>
          </a:xfrm>
        </p:spPr>
      </p:sp>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16</a:t>
            </a:fld>
            <a:endParaRPr lang="en-US" dirty="0"/>
          </a:p>
        </p:txBody>
      </p:sp>
      <p:sp>
        <p:nvSpPr>
          <p:cNvPr id="20" name="Content Placeholder 19"/>
          <p:cNvSpPr>
            <a:spLocks noGrp="1"/>
          </p:cNvSpPr>
          <p:nvPr>
            <p:ph idx="18"/>
          </p:nvPr>
        </p:nvSpPr>
        <p:spPr>
          <a:xfrm>
            <a:off x="479226" y="288486"/>
            <a:ext cx="11484174" cy="646331"/>
          </a:xfrm>
        </p:spPr>
        <p:txBody>
          <a:bodyPr/>
          <a:lstStyle/>
          <a:p>
            <a:r>
              <a:rPr lang="en-US" sz="4000" dirty="0"/>
              <a:t>LSTM - </a:t>
            </a:r>
            <a:r>
              <a:rPr lang="en-ZA" sz="4000" b="0" i="0" dirty="0">
                <a:solidFill>
                  <a:srgbClr val="202124"/>
                </a:solidFill>
                <a:effectLst/>
                <a:latin typeface="arial" panose="020B0604020202020204" pitchFamily="34" charset="0"/>
              </a:rPr>
              <a:t>Long Short-Term Memory</a:t>
            </a:r>
            <a:endParaRPr lang="en-US" sz="4000" dirty="0"/>
          </a:p>
        </p:txBody>
      </p:sp>
      <p:sp>
        <p:nvSpPr>
          <p:cNvPr id="6" name="Text Placeholder 5"/>
          <p:cNvSpPr>
            <a:spLocks noGrp="1"/>
          </p:cNvSpPr>
          <p:nvPr>
            <p:ph type="body" sz="quarter" idx="11"/>
          </p:nvPr>
        </p:nvSpPr>
        <p:spPr>
          <a:xfrm>
            <a:off x="309035" y="1364344"/>
            <a:ext cx="5028234" cy="4745915"/>
          </a:xfrm>
        </p:spPr>
        <p:txBody>
          <a:bodyPr/>
          <a:lstStyle/>
          <a:p>
            <a:r>
              <a:rPr lang="en-ZA" sz="2400" b="1" i="0" dirty="0">
                <a:solidFill>
                  <a:schemeClr val="tx1"/>
                </a:solidFill>
                <a:effectLst/>
                <a:latin typeface="Arial" panose="020B0604020202020204" pitchFamily="34" charset="0"/>
                <a:cs typeface="Arial" panose="020B0604020202020204" pitchFamily="34" charset="0"/>
              </a:rPr>
              <a:t>Humans don’t start their thinking from scratch every second. As you read this essay, you understand each word based on your understanding of previous words. You don’t throw everything away and start thinking from scratch again. Your thoughts have persistence. Long Short Term Memory networks – usually just called “LSTMs” – are a special kind of RNN, capable of learning long-term dependencies.</a:t>
            </a:r>
            <a:endParaRPr lang="en-US" sz="2400" b="1" dirty="0">
              <a:solidFill>
                <a:schemeClr val="tx1"/>
              </a:solidFill>
              <a:latin typeface="Arial" panose="020B0604020202020204" pitchFamily="34" charset="0"/>
              <a:cs typeface="Arial" panose="020B0604020202020204" pitchFamily="34" charset="0"/>
            </a:endParaRPr>
          </a:p>
        </p:txBody>
      </p:sp>
      <p:pic>
        <p:nvPicPr>
          <p:cNvPr id="3074" name="Picture 2" descr="Understanding LSTM and its diagrams | Analytics &amp; IIoT">
            <a:extLst>
              <a:ext uri="{FF2B5EF4-FFF2-40B4-BE49-F238E27FC236}">
                <a16:creationId xmlns:a16="http://schemas.microsoft.com/office/drawing/2014/main" id="{74A7A417-1F97-428D-ADCD-78EED3C28FD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627592" y="968542"/>
            <a:ext cx="6461401" cy="573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2630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A64AF8-BA1D-48F5-AD66-F9D0BF78F8CD}"/>
              </a:ext>
            </a:extLst>
          </p:cNvPr>
          <p:cNvSpPr>
            <a:spLocks noGrp="1"/>
          </p:cNvSpPr>
          <p:nvPr>
            <p:ph type="body" sz="quarter" idx="11"/>
          </p:nvPr>
        </p:nvSpPr>
        <p:spPr>
          <a:xfrm>
            <a:off x="1064253" y="1126394"/>
            <a:ext cx="10063494" cy="4742837"/>
          </a:xfrm>
        </p:spPr>
        <p:txBody>
          <a:bodyPr/>
          <a:lstStyle/>
          <a:p>
            <a:pPr algn="just"/>
            <a:r>
              <a:rPr lang="en-ZA" sz="2800" b="0" i="0" dirty="0">
                <a:solidFill>
                  <a:srgbClr val="212529"/>
                </a:solidFill>
                <a:effectLst/>
                <a:latin typeface="Times New Roman" panose="02020603050405020304" pitchFamily="18" charset="0"/>
                <a:cs typeface="Times New Roman" panose="02020603050405020304" pitchFamily="18" charset="0"/>
              </a:rPr>
              <a:t>Fake news has altered society in negative ways in politics and culture. It has adversely affected both online social network systems as well as offline communities and conversations. Using automatic machine learning classification models is an efficient way to combat the widespread dissemination of fake news. </a:t>
            </a:r>
          </a:p>
          <a:p>
            <a:pPr algn="just"/>
            <a:r>
              <a:rPr lang="en-ZA" sz="2800" dirty="0">
                <a:latin typeface="Times New Roman" panose="02020603050405020304" pitchFamily="18" charset="0"/>
                <a:cs typeface="Times New Roman" panose="02020603050405020304" pitchFamily="18" charset="0"/>
              </a:rPr>
              <a:t> A multimodal system with the aim to differentiate between fake and real posts. Our system is based on a neural network and combines textual, visual and semantic information. The textual information is extracted from the content of the post, the visual one from the image that is associated with the post and the semantic refers to the similarity between the image and the text of the post.</a:t>
            </a:r>
          </a:p>
        </p:txBody>
      </p:sp>
      <p:sp>
        <p:nvSpPr>
          <p:cNvPr id="5" name="Text Placeholder 4">
            <a:extLst>
              <a:ext uri="{FF2B5EF4-FFF2-40B4-BE49-F238E27FC236}">
                <a16:creationId xmlns:a16="http://schemas.microsoft.com/office/drawing/2014/main" id="{E1D1AA49-D949-45F2-9D80-D03F7AC1A403}"/>
              </a:ext>
            </a:extLst>
          </p:cNvPr>
          <p:cNvSpPr>
            <a:spLocks noGrp="1"/>
          </p:cNvSpPr>
          <p:nvPr>
            <p:ph type="body" sz="quarter" idx="19"/>
          </p:nvPr>
        </p:nvSpPr>
        <p:spPr>
          <a:xfrm>
            <a:off x="2111193" y="348215"/>
            <a:ext cx="7969614" cy="590931"/>
          </a:xfrm>
        </p:spPr>
        <p:txBody>
          <a:bodyPr/>
          <a:lstStyle/>
          <a:p>
            <a:r>
              <a:rPr lang="en-ZA" b="1" u="sng" dirty="0"/>
              <a:t>Automatic </a:t>
            </a:r>
            <a:r>
              <a:rPr lang="en-ZA" b="1" u="sng" dirty="0" err="1"/>
              <a:t>Rumor</a:t>
            </a:r>
            <a:r>
              <a:rPr lang="en-ZA" b="1" u="sng" dirty="0"/>
              <a:t> Detection Advantages </a:t>
            </a:r>
          </a:p>
        </p:txBody>
      </p:sp>
      <p:sp>
        <p:nvSpPr>
          <p:cNvPr id="6" name="Slide Number Placeholder 5">
            <a:extLst>
              <a:ext uri="{FF2B5EF4-FFF2-40B4-BE49-F238E27FC236}">
                <a16:creationId xmlns:a16="http://schemas.microsoft.com/office/drawing/2014/main" id="{4A537D0D-9D3C-4AB3-A648-1C5E5B6E54D6}"/>
              </a:ext>
            </a:extLst>
          </p:cNvPr>
          <p:cNvSpPr>
            <a:spLocks noGrp="1"/>
          </p:cNvSpPr>
          <p:nvPr>
            <p:ph type="sldNum" sz="quarter" idx="4"/>
          </p:nvPr>
        </p:nvSpPr>
        <p:spPr/>
        <p:txBody>
          <a:bodyPr/>
          <a:lstStyle/>
          <a:p>
            <a:fld id="{4997E989-D798-4C62-8E93-3D2D613C2488}" type="slidenum">
              <a:rPr lang="en-US" smtClean="0"/>
              <a:pPr/>
              <a:t>17</a:t>
            </a:fld>
            <a:endParaRPr lang="en-US" dirty="0"/>
          </a:p>
        </p:txBody>
      </p:sp>
    </p:spTree>
    <p:extLst>
      <p:ext uri="{BB962C8B-B14F-4D97-AF65-F5344CB8AC3E}">
        <p14:creationId xmlns:p14="http://schemas.microsoft.com/office/powerpoint/2010/main" val="752745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59695" y="1948105"/>
            <a:ext cx="9107555" cy="2308324"/>
          </a:xfrm>
        </p:spPr>
        <p:txBody>
          <a:bodyPr/>
          <a:lstStyle/>
          <a:p>
            <a:r>
              <a:rPr lang="en-US" dirty="0"/>
              <a:t>THANK YOU FOR YOUR ATTENTION!</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78180"/>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ANY </a:t>
            </a:r>
          </a:p>
          <a:p>
            <a:r>
              <a:rPr lang="en-US" dirty="0"/>
              <a:t>QUESTION?</a:t>
            </a:r>
          </a:p>
        </p:txBody>
      </p:sp>
      <p:pic>
        <p:nvPicPr>
          <p:cNvPr id="5" name="Picture 2" descr="Confused Scared Emoji">
            <a:extLst>
              <a:ext uri="{FF2B5EF4-FFF2-40B4-BE49-F238E27FC236}">
                <a16:creationId xmlns:a16="http://schemas.microsoft.com/office/drawing/2014/main" id="{EAE57FC0-44A4-4D1A-9D57-560905E56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96" y="4256429"/>
            <a:ext cx="2905539" cy="290553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Question Emoji PNG Images, Free Transparent Question Emoji Download -  KindPNG">
            <a:extLst>
              <a:ext uri="{FF2B5EF4-FFF2-40B4-BE49-F238E27FC236}">
                <a16:creationId xmlns:a16="http://schemas.microsoft.com/office/drawing/2014/main" id="{E872F0BC-FCDC-4EB7-A580-F89B7B99E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745" y="163958"/>
            <a:ext cx="2219119" cy="207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80">
                                          <p:stCondLst>
                                            <p:cond delay="0"/>
                                          </p:stCondLst>
                                        </p:cTn>
                                        <p:tgtEl>
                                          <p:spTgt spid="10242"/>
                                        </p:tgtEl>
                                      </p:cBhvr>
                                    </p:animEffect>
                                    <p:anim calcmode="lin" valueType="num">
                                      <p:cBhvr>
                                        <p:cTn id="8" dur="1822" tmFilter="0,0; 0.14,0.36; 0.43,0.73; 0.71,0.91; 1.0,1.0">
                                          <p:stCondLst>
                                            <p:cond delay="0"/>
                                          </p:stCondLst>
                                        </p:cTn>
                                        <p:tgtEl>
                                          <p:spTgt spid="102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42"/>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42"/>
                                        </p:tgtEl>
                                      </p:cBhvr>
                                      <p:to x="100000" y="60000"/>
                                    </p:animScale>
                                    <p:animScale>
                                      <p:cBhvr>
                                        <p:cTn id="14" dur="166" decel="50000">
                                          <p:stCondLst>
                                            <p:cond delay="676"/>
                                          </p:stCondLst>
                                        </p:cTn>
                                        <p:tgtEl>
                                          <p:spTgt spid="10242"/>
                                        </p:tgtEl>
                                      </p:cBhvr>
                                      <p:to x="100000" y="100000"/>
                                    </p:animScale>
                                    <p:animScale>
                                      <p:cBhvr>
                                        <p:cTn id="15" dur="26">
                                          <p:stCondLst>
                                            <p:cond delay="1312"/>
                                          </p:stCondLst>
                                        </p:cTn>
                                        <p:tgtEl>
                                          <p:spTgt spid="10242"/>
                                        </p:tgtEl>
                                      </p:cBhvr>
                                      <p:to x="100000" y="80000"/>
                                    </p:animScale>
                                    <p:animScale>
                                      <p:cBhvr>
                                        <p:cTn id="16" dur="166" decel="50000">
                                          <p:stCondLst>
                                            <p:cond delay="1338"/>
                                          </p:stCondLst>
                                        </p:cTn>
                                        <p:tgtEl>
                                          <p:spTgt spid="10242"/>
                                        </p:tgtEl>
                                      </p:cBhvr>
                                      <p:to x="100000" y="100000"/>
                                    </p:animScale>
                                    <p:animScale>
                                      <p:cBhvr>
                                        <p:cTn id="17" dur="26">
                                          <p:stCondLst>
                                            <p:cond delay="1642"/>
                                          </p:stCondLst>
                                        </p:cTn>
                                        <p:tgtEl>
                                          <p:spTgt spid="10242"/>
                                        </p:tgtEl>
                                      </p:cBhvr>
                                      <p:to x="100000" y="90000"/>
                                    </p:animScale>
                                    <p:animScale>
                                      <p:cBhvr>
                                        <p:cTn id="18" dur="166" decel="50000">
                                          <p:stCondLst>
                                            <p:cond delay="1668"/>
                                          </p:stCondLst>
                                        </p:cTn>
                                        <p:tgtEl>
                                          <p:spTgt spid="10242"/>
                                        </p:tgtEl>
                                      </p:cBhvr>
                                      <p:to x="100000" y="100000"/>
                                    </p:animScale>
                                    <p:animScale>
                                      <p:cBhvr>
                                        <p:cTn id="19" dur="26">
                                          <p:stCondLst>
                                            <p:cond delay="1808"/>
                                          </p:stCondLst>
                                        </p:cTn>
                                        <p:tgtEl>
                                          <p:spTgt spid="10242"/>
                                        </p:tgtEl>
                                      </p:cBhvr>
                                      <p:to x="100000" y="95000"/>
                                    </p:animScale>
                                    <p:animScale>
                                      <p:cBhvr>
                                        <p:cTn id="20" dur="166" decel="50000">
                                          <p:stCondLst>
                                            <p:cond delay="1834"/>
                                          </p:stCondLst>
                                        </p:cTn>
                                        <p:tgtEl>
                                          <p:spTgt spid="1024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childTnLst>
                          </p:cTn>
                        </p:par>
                        <p:par>
                          <p:cTn id="38" fill="hold">
                            <p:stCondLst>
                              <p:cond delay="4000"/>
                            </p:stCondLst>
                            <p:childTnLst>
                              <p:par>
                                <p:cTn id="39" presetID="34" presetClass="emph" presetSubtype="0" fill="hold" grpId="0" nodeType="afterEffect">
                                  <p:stCondLst>
                                    <p:cond delay="0"/>
                                  </p:stCondLst>
                                  <p:iterate type="lt">
                                    <p:tmPct val="10000"/>
                                  </p:iterate>
                                  <p:childTnLst>
                                    <p:animMotion origin="layout" path="M 0.0 0.0 L 0.0 -0.07213" pathEditMode="relative" ptsTypes="">
                                      <p:cBhvr>
                                        <p:cTn id="40" dur="250" accel="50000" decel="50000" autoRev="1" fill="hold">
                                          <p:stCondLst>
                                            <p:cond delay="0"/>
                                          </p:stCondLst>
                                        </p:cTn>
                                        <p:tgtEl>
                                          <p:spTgt spid="4"/>
                                        </p:tgtEl>
                                        <p:attrNameLst>
                                          <p:attrName>ppt_x</p:attrName>
                                          <p:attrName>ppt_y</p:attrName>
                                        </p:attrNameLst>
                                      </p:cBhvr>
                                    </p:animMotion>
                                    <p:animRot by="1500000">
                                      <p:cBhvr>
                                        <p:cTn id="41" dur="125" fill="hold">
                                          <p:stCondLst>
                                            <p:cond delay="0"/>
                                          </p:stCondLst>
                                        </p:cTn>
                                        <p:tgtEl>
                                          <p:spTgt spid="4"/>
                                        </p:tgtEl>
                                        <p:attrNameLst>
                                          <p:attrName>r</p:attrName>
                                        </p:attrNameLst>
                                      </p:cBhvr>
                                    </p:animRot>
                                    <p:animRot by="-1500000">
                                      <p:cBhvr>
                                        <p:cTn id="42" dur="125" fill="hold">
                                          <p:stCondLst>
                                            <p:cond delay="125"/>
                                          </p:stCondLst>
                                        </p:cTn>
                                        <p:tgtEl>
                                          <p:spTgt spid="4"/>
                                        </p:tgtEl>
                                        <p:attrNameLst>
                                          <p:attrName>r</p:attrName>
                                        </p:attrNameLst>
                                      </p:cBhvr>
                                    </p:animRot>
                                    <p:animRot by="-1500000">
                                      <p:cBhvr>
                                        <p:cTn id="43" dur="125" fill="hold">
                                          <p:stCondLst>
                                            <p:cond delay="250"/>
                                          </p:stCondLst>
                                        </p:cTn>
                                        <p:tgtEl>
                                          <p:spTgt spid="4"/>
                                        </p:tgtEl>
                                        <p:attrNameLst>
                                          <p:attrName>r</p:attrName>
                                        </p:attrNameLst>
                                      </p:cBhvr>
                                    </p:animRot>
                                    <p:animRot by="1500000">
                                      <p:cBhvr>
                                        <p:cTn id="44"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EEA662-8CE2-4EDB-BB09-A79C5E881AA6}"/>
              </a:ext>
            </a:extLst>
          </p:cNvPr>
          <p:cNvSpPr>
            <a:spLocks noGrp="1"/>
          </p:cNvSpPr>
          <p:nvPr>
            <p:ph type="body" sz="quarter" idx="10"/>
          </p:nvPr>
        </p:nvSpPr>
        <p:spPr>
          <a:xfrm>
            <a:off x="3923323" y="186061"/>
            <a:ext cx="4376615" cy="369332"/>
          </a:xfrm>
        </p:spPr>
        <p:txBody>
          <a:bodyPr/>
          <a:lstStyle/>
          <a:p>
            <a:r>
              <a:rPr lang="en-ZA" sz="4800" dirty="0"/>
              <a:t>References</a:t>
            </a:r>
          </a:p>
        </p:txBody>
      </p:sp>
      <p:sp>
        <p:nvSpPr>
          <p:cNvPr id="4" name="Text Placeholder 3">
            <a:extLst>
              <a:ext uri="{FF2B5EF4-FFF2-40B4-BE49-F238E27FC236}">
                <a16:creationId xmlns:a16="http://schemas.microsoft.com/office/drawing/2014/main" id="{480DC4FA-17E6-4BD1-8BD7-EA2F2BD390F5}"/>
              </a:ext>
            </a:extLst>
          </p:cNvPr>
          <p:cNvSpPr>
            <a:spLocks noGrp="1"/>
          </p:cNvSpPr>
          <p:nvPr>
            <p:ph type="body" sz="quarter" idx="11"/>
          </p:nvPr>
        </p:nvSpPr>
        <p:spPr>
          <a:xfrm>
            <a:off x="282330" y="2455262"/>
            <a:ext cx="11657879" cy="3945538"/>
          </a:xfrm>
        </p:spPr>
        <p:txBody>
          <a:bodyPr/>
          <a:lstStyle/>
          <a:p>
            <a:r>
              <a:rPr lang="en-ZA" dirty="0"/>
              <a:t>23rd International Conference, TSD (Text, speech and dialogue) 2020 Brno, Czech Republic, September 8–11, 2020 Proceedings springer chapter link </a:t>
            </a:r>
            <a:r>
              <a:rPr lang="en-ZA" dirty="0">
                <a:hlinkClick r:id="rId2"/>
              </a:rPr>
              <a:t>https://link.springer.com/chapter/10.1007/978-3-030-58323-1_3</a:t>
            </a:r>
            <a:br>
              <a:rPr lang="en-ZA" dirty="0"/>
            </a:br>
            <a:r>
              <a:rPr lang="en-ZA" dirty="0"/>
              <a:t>Multimodal Fake News Detection with Textual, Visual and Semantic Information</a:t>
            </a:r>
            <a:br>
              <a:rPr lang="en-ZA" dirty="0"/>
            </a:br>
            <a:r>
              <a:rPr lang="en-ZA" dirty="0"/>
              <a:t>Anastasia Giachanou1(B) , </a:t>
            </a:r>
            <a:r>
              <a:rPr lang="en-ZA" dirty="0" err="1"/>
              <a:t>Guobiao</a:t>
            </a:r>
            <a:r>
              <a:rPr lang="en-ZA" dirty="0"/>
              <a:t> Zhang1,2, and Paolo Rosso1 1 </a:t>
            </a:r>
            <a:r>
              <a:rPr lang="en-ZA" dirty="0" err="1"/>
              <a:t>Universitat</a:t>
            </a:r>
            <a:r>
              <a:rPr lang="en-ZA" dirty="0"/>
              <a:t> </a:t>
            </a:r>
            <a:r>
              <a:rPr lang="en-ZA" dirty="0" err="1"/>
              <a:t>Polit`ecnica</a:t>
            </a:r>
            <a:r>
              <a:rPr lang="en-ZA" dirty="0"/>
              <a:t> de </a:t>
            </a:r>
            <a:r>
              <a:rPr lang="en-ZA" dirty="0" err="1"/>
              <a:t>Val`encia</a:t>
            </a:r>
            <a:r>
              <a:rPr lang="en-ZA" dirty="0"/>
              <a:t>, Valencia, Spain angia9@upv.es, prosso@dsic.upv.es 2 Wuhan University, Wuhan, China </a:t>
            </a:r>
            <a:r>
              <a:rPr lang="en-ZA" dirty="0">
                <a:hlinkClick r:id="rId3"/>
              </a:rPr>
              <a:t>zgb0537@whu.edu.cn</a:t>
            </a:r>
            <a:br>
              <a:rPr lang="en-ZA" dirty="0"/>
            </a:br>
            <a:r>
              <a:rPr lang="en-ZA" dirty="0"/>
              <a:t>LSTM-Based Speech Segmentation Trained on Different Foreign Languages </a:t>
            </a:r>
            <a:r>
              <a:rPr lang="en-ZA" dirty="0" err="1"/>
              <a:t>Zdenˇek</a:t>
            </a:r>
            <a:r>
              <a:rPr lang="en-ZA" dirty="0"/>
              <a:t> </a:t>
            </a:r>
            <a:r>
              <a:rPr lang="en-ZA" dirty="0" err="1"/>
              <a:t>Hanzl´ıˇcek</a:t>
            </a:r>
            <a:r>
              <a:rPr lang="en-ZA" dirty="0"/>
              <a:t>(B) and Jakub </a:t>
            </a:r>
            <a:r>
              <a:rPr lang="en-ZA" dirty="0" err="1"/>
              <a:t>V´ıt</a:t>
            </a:r>
            <a:r>
              <a:rPr lang="en-ZA" dirty="0"/>
              <a:t> NTIS - New Technology for the Information Society, Faculty of Applied Sciences, University of West Bohemia, </a:t>
            </a:r>
            <a:r>
              <a:rPr lang="en-ZA" dirty="0" err="1"/>
              <a:t>Univerzitn´ı</a:t>
            </a:r>
            <a:r>
              <a:rPr lang="en-ZA" dirty="0"/>
              <a:t> 22, 306 14, </a:t>
            </a:r>
            <a:r>
              <a:rPr lang="en-ZA" dirty="0" err="1"/>
              <a:t>Plzeˇn</a:t>
            </a:r>
            <a:r>
              <a:rPr lang="en-ZA" dirty="0"/>
              <a:t>, Czech Republic {</a:t>
            </a:r>
            <a:r>
              <a:rPr lang="en-ZA" dirty="0" err="1"/>
              <a:t>zhanzlic,jvit</a:t>
            </a:r>
            <a:r>
              <a:rPr lang="en-ZA" dirty="0"/>
              <a:t>}@ntis.zcu.c</a:t>
            </a:r>
          </a:p>
        </p:txBody>
      </p:sp>
    </p:spTree>
    <p:extLst>
      <p:ext uri="{BB962C8B-B14F-4D97-AF65-F5344CB8AC3E}">
        <p14:creationId xmlns:p14="http://schemas.microsoft.com/office/powerpoint/2010/main" val="347845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152400" y="2332084"/>
            <a:ext cx="11887200" cy="2751522"/>
          </a:xfrm>
        </p:spPr>
        <p:txBody>
          <a:bodyPr/>
          <a:lstStyle/>
          <a:p>
            <a:r>
              <a:rPr lang="en-US" sz="3200" b="1" dirty="0"/>
              <a:t>“ Rumor </a:t>
            </a:r>
            <a:r>
              <a:rPr lang="en-US" sz="3200" dirty="0"/>
              <a:t>is </a:t>
            </a:r>
            <a:r>
              <a:rPr lang="en-ZA" sz="3200" dirty="0"/>
              <a:t>a piece of news or information that many people are talking about but that is possibly not true</a:t>
            </a:r>
            <a:r>
              <a:rPr lang="en-US" sz="3200" dirty="0"/>
              <a:t>”</a:t>
            </a:r>
          </a:p>
          <a:p>
            <a:endParaRPr lang="en-US" sz="3200" dirty="0"/>
          </a:p>
          <a:p>
            <a:r>
              <a:rPr lang="en-ZA" sz="3200" dirty="0"/>
              <a:t> “A tall tale of explanations of events circulating from person to person and pertaining to an object, event, or issue in public concern."</a:t>
            </a:r>
            <a:endParaRPr lang="en-US" sz="3200" dirty="0"/>
          </a:p>
        </p:txBody>
      </p:sp>
      <p:sp>
        <p:nvSpPr>
          <p:cNvPr id="3" name="Text Placeholder 2"/>
          <p:cNvSpPr>
            <a:spLocks noGrp="1"/>
          </p:cNvSpPr>
          <p:nvPr>
            <p:ph type="body" sz="quarter" idx="14"/>
          </p:nvPr>
        </p:nvSpPr>
        <p:spPr>
          <a:xfrm>
            <a:off x="1783000" y="674974"/>
            <a:ext cx="8097838" cy="840230"/>
          </a:xfrm>
        </p:spPr>
        <p:txBody>
          <a:bodyPr/>
          <a:lstStyle/>
          <a:p>
            <a:pPr algn="ctr"/>
            <a:r>
              <a:rPr lang="en-US" sz="5400" dirty="0"/>
              <a:t>What are rumors ???</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pic>
        <p:nvPicPr>
          <p:cNvPr id="3074" name="Picture 2" descr="Tag Question Cartoon Smiley - Transparent Background Question Emoji , Free  Transparent Clipart - ClipartKey">
            <a:extLst>
              <a:ext uri="{FF2B5EF4-FFF2-40B4-BE49-F238E27FC236}">
                <a16:creationId xmlns:a16="http://schemas.microsoft.com/office/drawing/2014/main" id="{32A445DD-3311-4566-9D1B-00E632C443A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713843" y="221276"/>
            <a:ext cx="2262257" cy="2096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hen Rumors Spiral, Communication Saves the Day | IndustryWeek">
            <a:extLst>
              <a:ext uri="{FF2B5EF4-FFF2-40B4-BE49-F238E27FC236}">
                <a16:creationId xmlns:a16="http://schemas.microsoft.com/office/drawing/2014/main" id="{489D96A4-D935-4BBB-8703-08C8DA4CAD1C}"/>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732261" y="4863548"/>
            <a:ext cx="3243839" cy="182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8" presetClass="emph" presetSubtype="0" fill="hold" nodeType="withEffect">
                                  <p:stCondLst>
                                    <p:cond delay="0"/>
                                  </p:stCondLst>
                                  <p:childTnLst>
                                    <p:animRot by="21600000">
                                      <p:cBhvr>
                                        <p:cTn id="22" dur="2000" fill="hold"/>
                                        <p:tgtEl>
                                          <p:spTgt spid="307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wipe(down)">
                                      <p:cBhvr>
                                        <p:cTn id="27" dur="5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xEl>
                                              <p:pRg st="2" end="2"/>
                                            </p:txEl>
                                          </p:spTgt>
                                        </p:tgtEl>
                                        <p:attrNameLst>
                                          <p:attrName>style.visibility</p:attrName>
                                        </p:attrNameLst>
                                      </p:cBhvr>
                                      <p:to>
                                        <p:strVal val="visible"/>
                                      </p:to>
                                    </p:set>
                                    <p:animEffect transition="in" filter="wipe(down)">
                                      <p:cBhvr>
                                        <p:cTn id="32" dur="500"/>
                                        <p:tgtEl>
                                          <p:spTgt spid="18">
                                            <p:txEl>
                                              <p:pRg st="2" end="2"/>
                                            </p:txEl>
                                          </p:spTgt>
                                        </p:tgtEl>
                                      </p:cBhvr>
                                    </p:animEffect>
                                  </p:childTnLst>
                                </p:cTn>
                              </p:par>
                            </p:childTnLst>
                          </p:cTn>
                        </p:par>
                        <p:par>
                          <p:cTn id="33" fill="hold">
                            <p:stCondLst>
                              <p:cond delay="500"/>
                            </p:stCondLst>
                            <p:childTnLst>
                              <p:par>
                                <p:cTn id="34" presetID="16" presetClass="entr" presetSubtype="21" fill="hold" nodeType="after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barn(inVertical)">
                                      <p:cBhvr>
                                        <p:cTn id="3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555243" y="2471572"/>
            <a:ext cx="5050427" cy="3237809"/>
          </a:xfrm>
        </p:spPr>
        <p:txBody>
          <a:bodyPr/>
          <a:lstStyle/>
          <a:p>
            <a:r>
              <a:rPr lang="en-US" altLang="en-US" sz="2400" b="1" u="sng" dirty="0">
                <a:solidFill>
                  <a:schemeClr val="tx1"/>
                </a:solidFill>
                <a:latin typeface="Times New Roman" panose="02020603050405020304" pitchFamily="18" charset="0"/>
                <a:cs typeface="Times New Roman" panose="02020603050405020304" pitchFamily="18" charset="0"/>
              </a:rPr>
              <a:t>Problem Overview</a:t>
            </a:r>
            <a:endParaRPr lang="en-ZA" altLang="en-US" sz="2400" b="1" u="sng" dirty="0">
              <a:solidFill>
                <a:schemeClr val="tx1"/>
              </a:solidFill>
              <a:latin typeface="Times New Roman" panose="02020603050405020304" pitchFamily="18" charset="0"/>
              <a:cs typeface="Times New Roman" panose="02020603050405020304" pitchFamily="18" charset="0"/>
            </a:endParaRPr>
          </a:p>
          <a:p>
            <a:r>
              <a:rPr lang="en-ZA" sz="2400" b="1" u="sng" dirty="0"/>
              <a:t>Automatic rumor detection</a:t>
            </a:r>
            <a:r>
              <a:rPr lang="en-ZA" sz="2400" b="1" dirty="0"/>
              <a:t> is technically very challenging. In this work, we try to learn discriminative features from tweets content by following their non-sequential propagation structure and generate more powerful representations for identifying different type of rumors.</a:t>
            </a:r>
            <a:endParaRPr lang="en-US" sz="2400" b="1" dirty="0"/>
          </a:p>
        </p:txBody>
      </p:sp>
      <p:sp>
        <p:nvSpPr>
          <p:cNvPr id="15" name="Text Placeholder 14"/>
          <p:cNvSpPr>
            <a:spLocks noGrp="1"/>
          </p:cNvSpPr>
          <p:nvPr>
            <p:ph type="body" sz="quarter" idx="11"/>
          </p:nvPr>
        </p:nvSpPr>
        <p:spPr>
          <a:xfrm>
            <a:off x="6096000" y="419100"/>
            <a:ext cx="5671764" cy="2010807"/>
          </a:xfrm>
        </p:spPr>
        <p:txBody>
          <a:bodyPr/>
          <a:lstStyle/>
          <a:p>
            <a:r>
              <a:rPr lang="en-US" sz="2400" u="sng" dirty="0">
                <a:solidFill>
                  <a:schemeClr val="tx1"/>
                </a:solidFill>
              </a:rPr>
              <a:t>Different methods and prediction</a:t>
            </a:r>
          </a:p>
          <a:p>
            <a:pPr lvl="1"/>
            <a:r>
              <a:rPr lang="en-ZA" sz="2400" b="1" dirty="0"/>
              <a:t>Logistic Regression</a:t>
            </a:r>
          </a:p>
          <a:p>
            <a:pPr lvl="1"/>
            <a:r>
              <a:rPr lang="en-ZA" sz="2400" b="1" dirty="0"/>
              <a:t>Decision Tree Classification</a:t>
            </a:r>
          </a:p>
          <a:p>
            <a:pPr lvl="1"/>
            <a:r>
              <a:rPr lang="en-ZA" sz="2400" b="1" dirty="0"/>
              <a:t>Gradient Boosting Classifier</a:t>
            </a:r>
          </a:p>
          <a:p>
            <a:pPr lvl="1"/>
            <a:r>
              <a:rPr lang="en-ZA" sz="2400" b="1" dirty="0"/>
              <a:t>Random Forest Classifier</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CONTENTS</a:t>
            </a:r>
          </a:p>
        </p:txBody>
      </p:sp>
      <p:sp>
        <p:nvSpPr>
          <p:cNvPr id="21" name="Text Placeholder 20"/>
          <p:cNvSpPr>
            <a:spLocks noGrp="1"/>
          </p:cNvSpPr>
          <p:nvPr>
            <p:ph type="body" sz="quarter" idx="12"/>
          </p:nvPr>
        </p:nvSpPr>
        <p:spPr>
          <a:xfrm>
            <a:off x="6096000" y="2599498"/>
            <a:ext cx="5671764" cy="2815643"/>
          </a:xfrm>
        </p:spPr>
        <p:txBody>
          <a:bodyPr/>
          <a:lstStyle/>
          <a:p>
            <a:r>
              <a:rPr lang="en-US" sz="2400" u="sng" dirty="0">
                <a:solidFill>
                  <a:schemeClr val="tx1"/>
                </a:solidFill>
              </a:rPr>
              <a:t>Drawback and improvement</a:t>
            </a:r>
          </a:p>
          <a:p>
            <a:pPr lvl="1"/>
            <a:r>
              <a:rPr lang="en-US" sz="2400" dirty="0"/>
              <a:t>LSTM- </a:t>
            </a:r>
            <a:r>
              <a:rPr lang="en-ZA" sz="2400" dirty="0"/>
              <a:t>It is special kind of recurrent neural network that is capable of learning long term dependencies in data. This is achieved because the recurring module of the </a:t>
            </a:r>
            <a:r>
              <a:rPr lang="en-ZA" sz="2400" b="1" dirty="0"/>
              <a:t>model</a:t>
            </a:r>
            <a:r>
              <a:rPr lang="en-ZA" sz="2400" dirty="0"/>
              <a:t> has a combination of layers interacting with each other.</a:t>
            </a:r>
            <a:endParaRPr lang="en-US" sz="2400" dirty="0"/>
          </a:p>
        </p:txBody>
      </p:sp>
      <p:sp>
        <p:nvSpPr>
          <p:cNvPr id="22" name="Text Placeholder 21"/>
          <p:cNvSpPr>
            <a:spLocks noGrp="1"/>
          </p:cNvSpPr>
          <p:nvPr>
            <p:ph type="body" sz="quarter" idx="13"/>
          </p:nvPr>
        </p:nvSpPr>
        <p:spPr>
          <a:xfrm>
            <a:off x="6123853" y="5415141"/>
            <a:ext cx="5671764" cy="397032"/>
          </a:xfrm>
        </p:spPr>
        <p:txBody>
          <a:bodyPr/>
          <a:lstStyle/>
          <a:p>
            <a:r>
              <a:rPr lang="en-US" dirty="0">
                <a:solidFill>
                  <a:schemeClr val="tx1"/>
                </a:solidFill>
              </a:rPr>
              <a:t>What new in it?</a:t>
            </a:r>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par>
                                <p:cTn id="17" presetID="63" presetClass="path" presetSubtype="0" decel="100000" fill="hold" grpId="1" nodeType="withEffect">
                                  <p:stCondLst>
                                    <p:cond delay="0"/>
                                  </p:stCondLst>
                                  <p:childTnLst>
                                    <p:animMotion origin="layout" path="M -0.0194 0.1368 L 6.25E-7 4.44444E-6 " pathEditMode="relative" rAng="0" ptsTypes="AA">
                                      <p:cBhvr>
                                        <p:cTn id="18" dur="750" fill="hold"/>
                                        <p:tgtEl>
                                          <p:spTgt spid="14">
                                            <p:txEl>
                                              <p:pRg st="1" end="1"/>
                                            </p:txEl>
                                          </p:spTgt>
                                        </p:tgtEl>
                                        <p:attrNameLst>
                                          <p:attrName>ppt_x</p:attrName>
                                          <p:attrName>ppt_y</p:attrName>
                                        </p:attrNameLst>
                                      </p:cBhvr>
                                      <p:rCtr x="964" y="-6852"/>
                                    </p:animMotion>
                                  </p:childTnLst>
                                </p:cTn>
                              </p:par>
                              <p:par>
                                <p:cTn id="19" presetID="42"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1000"/>
                                        <p:tgtEl>
                                          <p:spTgt spid="15">
                                            <p:txEl>
                                              <p:pRg st="1" end="1"/>
                                            </p:txEl>
                                          </p:spTgt>
                                        </p:tgtEl>
                                      </p:cBhvr>
                                    </p:animEffect>
                                    <p:anim calcmode="lin" valueType="num">
                                      <p:cBhvr>
                                        <p:cTn id="2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fade">
                                      <p:cBhvr>
                                        <p:cTn id="31" dur="1000"/>
                                        <p:tgtEl>
                                          <p:spTgt spid="15">
                                            <p:txEl>
                                              <p:pRg st="2" end="2"/>
                                            </p:txEl>
                                          </p:spTgt>
                                        </p:tgtEl>
                                      </p:cBhvr>
                                    </p:animEffect>
                                    <p:anim calcmode="lin" valueType="num">
                                      <p:cBhvr>
                                        <p:cTn id="3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Effect transition="in" filter="fade">
                                      <p:cBhvr>
                                        <p:cTn id="36" dur="1000"/>
                                        <p:tgtEl>
                                          <p:spTgt spid="15">
                                            <p:txEl>
                                              <p:pRg st="3" end="3"/>
                                            </p:txEl>
                                          </p:spTgt>
                                        </p:tgtEl>
                                      </p:cBhvr>
                                    </p:animEffect>
                                    <p:anim calcmode="lin" valueType="num">
                                      <p:cBhvr>
                                        <p:cTn id="37"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xEl>
                                              <p:pRg st="4" end="4"/>
                                            </p:txEl>
                                          </p:spTgt>
                                        </p:tgtEl>
                                        <p:attrNameLst>
                                          <p:attrName>style.visibility</p:attrName>
                                        </p:attrNameLst>
                                      </p:cBhvr>
                                      <p:to>
                                        <p:strVal val="visible"/>
                                      </p:to>
                                    </p:set>
                                    <p:animEffect transition="in" filter="fade">
                                      <p:cBhvr>
                                        <p:cTn id="41" dur="1000"/>
                                        <p:tgtEl>
                                          <p:spTgt spid="15">
                                            <p:txEl>
                                              <p:pRg st="4" end="4"/>
                                            </p:txEl>
                                          </p:spTgt>
                                        </p:tgtEl>
                                      </p:cBhvr>
                                    </p:animEffect>
                                    <p:anim calcmode="lin" valueType="num">
                                      <p:cBhvr>
                                        <p:cTn id="42"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1000"/>
                                        <p:tgtEl>
                                          <p:spTgt spid="21">
                                            <p:txEl>
                                              <p:pRg st="0" end="0"/>
                                            </p:txEl>
                                          </p:spTgt>
                                        </p:tgtEl>
                                      </p:cBhvr>
                                    </p:animEffect>
                                    <p:anim calcmode="lin" valueType="num">
                                      <p:cBhvr>
                                        <p:cTn id="47"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xEl>
                                              <p:pRg st="1" end="1"/>
                                            </p:txEl>
                                          </p:spTgt>
                                        </p:tgtEl>
                                        <p:attrNameLst>
                                          <p:attrName>style.visibility</p:attrName>
                                        </p:attrNameLst>
                                      </p:cBhvr>
                                      <p:to>
                                        <p:strVal val="visible"/>
                                      </p:to>
                                    </p:set>
                                    <p:animEffect transition="in" filter="fade">
                                      <p:cBhvr>
                                        <p:cTn id="51" dur="1000"/>
                                        <p:tgtEl>
                                          <p:spTgt spid="21">
                                            <p:txEl>
                                              <p:pRg st="1" end="1"/>
                                            </p:txEl>
                                          </p:spTgt>
                                        </p:tgtEl>
                                      </p:cBhvr>
                                    </p:animEffect>
                                    <p:anim calcmode="lin" valueType="num">
                                      <p:cBhvr>
                                        <p:cTn id="52"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53"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1000"/>
                                        <p:tgtEl>
                                          <p:spTgt spid="22">
                                            <p:txEl>
                                              <p:pRg st="0" end="0"/>
                                            </p:txEl>
                                          </p:spTgt>
                                        </p:tgtEl>
                                      </p:cBhvr>
                                    </p:animEffect>
                                    <p:anim calcmode="lin" valueType="num">
                                      <p:cBhvr>
                                        <p:cTn id="5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uiExpand="1" build="p"/>
      <p:bldP spid="15" grpId="0" build="p"/>
      <p:bldP spid="32" grpId="0"/>
      <p:bldP spid="21" grpId="0" build="p"/>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09518" y="2207742"/>
            <a:ext cx="10572963" cy="1440308"/>
          </a:xfrm>
        </p:spPr>
        <p:txBody>
          <a:bodyPr/>
          <a:lstStyle/>
          <a:p>
            <a:r>
              <a:rPr lang="en-US" dirty="0"/>
              <a:t>HUMAN ARE ALSO CONFUED? </a:t>
            </a:r>
            <a:br>
              <a:rPr lang="en-US" dirty="0"/>
            </a:br>
            <a:endParaRPr lang="en-US" dirty="0"/>
          </a:p>
        </p:txBody>
      </p:sp>
      <p:sp>
        <p:nvSpPr>
          <p:cNvPr id="10" name="Text Placeholder 9"/>
          <p:cNvSpPr>
            <a:spLocks noGrp="1"/>
          </p:cNvSpPr>
          <p:nvPr>
            <p:ph type="body" sz="quarter" idx="10"/>
          </p:nvPr>
        </p:nvSpPr>
        <p:spPr>
          <a:xfrm>
            <a:off x="3923323" y="186061"/>
            <a:ext cx="4376615" cy="978729"/>
          </a:xfrm>
        </p:spPr>
        <p:txBody>
          <a:bodyPr/>
          <a:lstStyle/>
          <a:p>
            <a:r>
              <a:rPr lang="en-US" sz="3200" dirty="0"/>
              <a:t>Why Fake News Detection is Tough</a:t>
            </a:r>
          </a:p>
        </p:txBody>
      </p:sp>
      <p:sp>
        <p:nvSpPr>
          <p:cNvPr id="11" name="Text Placeholder 10"/>
          <p:cNvSpPr>
            <a:spLocks noGrp="1"/>
          </p:cNvSpPr>
          <p:nvPr>
            <p:ph type="body" sz="quarter" idx="11"/>
          </p:nvPr>
        </p:nvSpPr>
        <p:spPr>
          <a:xfrm>
            <a:off x="266699" y="3050434"/>
            <a:ext cx="11658600" cy="3008003"/>
          </a:xfrm>
        </p:spPr>
        <p:txBody>
          <a:bodyPr/>
          <a:lstStyle/>
          <a:p>
            <a:r>
              <a:rPr lang="en-ZA" dirty="0"/>
              <a:t>Fake News also becomes more challenging as social media continues to dominate our everyday lives and hence accelerating the speed of which Fake News travel.</a:t>
            </a:r>
          </a:p>
          <a:p>
            <a:r>
              <a:rPr lang="en-ZA" dirty="0"/>
              <a:t> In a recent study published by the journal Science, it analysed millions of tweets sent between 2006 and 2017 and it was found that: “Falsehood diffused significantly farther, faster, deeper, and more broadly than the truth in all categories of information.”</a:t>
            </a:r>
          </a:p>
          <a:p>
            <a:r>
              <a:rPr lang="en-ZA" dirty="0"/>
              <a:t>It also concluded that “it took the truth about six times as long as falsehood to reach 1,500 people.”</a:t>
            </a:r>
            <a:endParaRPr lang="en-US" dirty="0"/>
          </a:p>
        </p:txBody>
      </p:sp>
      <p:sp>
        <p:nvSpPr>
          <p:cNvPr id="12" name="Text Placeholder 11"/>
          <p:cNvSpPr>
            <a:spLocks noGrp="1"/>
          </p:cNvSpPr>
          <p:nvPr>
            <p:ph type="body" sz="quarter" idx="12"/>
          </p:nvPr>
        </p:nvSpPr>
        <p:spPr>
          <a:xfrm>
            <a:off x="5816442" y="1007413"/>
            <a:ext cx="633508" cy="1200329"/>
          </a:xfrm>
        </p:spPr>
        <p:txBody>
          <a:bodyPr/>
          <a:lstStyle/>
          <a:p>
            <a:r>
              <a:rPr lang="en-US" dirty="0"/>
              <a:t>?</a:t>
            </a:r>
          </a:p>
        </p:txBody>
      </p:sp>
      <p:pic>
        <p:nvPicPr>
          <p:cNvPr id="3" name="Picture 2">
            <a:extLst>
              <a:ext uri="{FF2B5EF4-FFF2-40B4-BE49-F238E27FC236}">
                <a16:creationId xmlns:a16="http://schemas.microsoft.com/office/drawing/2014/main" id="{4CFC50A4-607F-4965-A4D5-F58C0562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88" y="84489"/>
            <a:ext cx="3552825" cy="2162175"/>
          </a:xfrm>
          <a:prstGeom prst="rect">
            <a:avLst/>
          </a:prstGeom>
        </p:spPr>
      </p:pic>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3434" y="-256990"/>
            <a:ext cx="2905539" cy="2905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p:cTn id="21" dur="1000" fill="hold"/>
                                        <p:tgtEl>
                                          <p:spTgt spid="2050"/>
                                        </p:tgtEl>
                                        <p:attrNameLst>
                                          <p:attrName>ppt_w</p:attrName>
                                        </p:attrNameLst>
                                      </p:cBhvr>
                                      <p:tavLst>
                                        <p:tav tm="0">
                                          <p:val>
                                            <p:fltVal val="0"/>
                                          </p:val>
                                        </p:tav>
                                        <p:tav tm="100000">
                                          <p:val>
                                            <p:strVal val="#ppt_w"/>
                                          </p:val>
                                        </p:tav>
                                      </p:tavLst>
                                    </p:anim>
                                    <p:anim calcmode="lin" valueType="num">
                                      <p:cBhvr>
                                        <p:cTn id="22" dur="1000" fill="hold"/>
                                        <p:tgtEl>
                                          <p:spTgt spid="2050"/>
                                        </p:tgtEl>
                                        <p:attrNameLst>
                                          <p:attrName>ppt_h</p:attrName>
                                        </p:attrNameLst>
                                      </p:cBhvr>
                                      <p:tavLst>
                                        <p:tav tm="0">
                                          <p:val>
                                            <p:fltVal val="0"/>
                                          </p:val>
                                        </p:tav>
                                        <p:tav tm="100000">
                                          <p:val>
                                            <p:strVal val="#ppt_h"/>
                                          </p:val>
                                        </p:tav>
                                      </p:tavLst>
                                    </p:anim>
                                    <p:anim calcmode="lin" valueType="num">
                                      <p:cBhvr>
                                        <p:cTn id="23" dur="1000" fill="hold"/>
                                        <p:tgtEl>
                                          <p:spTgt spid="2050"/>
                                        </p:tgtEl>
                                        <p:attrNameLst>
                                          <p:attrName>style.rotation</p:attrName>
                                        </p:attrNameLst>
                                      </p:cBhvr>
                                      <p:tavLst>
                                        <p:tav tm="0">
                                          <p:val>
                                            <p:fltVal val="90"/>
                                          </p:val>
                                        </p:tav>
                                        <p:tav tm="100000">
                                          <p:val>
                                            <p:fltVal val="0"/>
                                          </p:val>
                                        </p:tav>
                                      </p:tavLst>
                                    </p:anim>
                                    <p:animEffect transition="in" filter="fade">
                                      <p:cBhvr>
                                        <p:cTn id="24" dur="1000"/>
                                        <p:tgtEl>
                                          <p:spTgt spid="205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fade">
                                      <p:cBhvr>
                                        <p:cTn id="37" dur="500"/>
                                        <p:tgtEl>
                                          <p:spTgt spid="11">
                                            <p:txEl>
                                              <p:pRg st="1" end="1"/>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1" grpId="0" build="p"/>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23323" y="186061"/>
            <a:ext cx="4376615" cy="978729"/>
          </a:xfrm>
        </p:spPr>
        <p:txBody>
          <a:bodyPr/>
          <a:lstStyle/>
          <a:p>
            <a:r>
              <a:rPr lang="en-US" sz="3200" dirty="0"/>
              <a:t>Different Type of  Fake News </a:t>
            </a:r>
          </a:p>
        </p:txBody>
      </p:sp>
      <p:sp>
        <p:nvSpPr>
          <p:cNvPr id="11" name="Text Placeholder 10"/>
          <p:cNvSpPr>
            <a:spLocks noGrp="1"/>
          </p:cNvSpPr>
          <p:nvPr>
            <p:ph type="body" sz="quarter" idx="11"/>
          </p:nvPr>
        </p:nvSpPr>
        <p:spPr>
          <a:xfrm>
            <a:off x="266700" y="2648549"/>
            <a:ext cx="11658600" cy="3888244"/>
          </a:xfrm>
        </p:spPr>
        <p:txBody>
          <a:bodyPr/>
          <a:lstStyle/>
          <a:p>
            <a:pPr algn="l"/>
            <a:r>
              <a:rPr lang="en-ZA" sz="2000" b="1" dirty="0">
                <a:solidFill>
                  <a:schemeClr val="tx1">
                    <a:lumMod val="95000"/>
                    <a:lumOff val="5000"/>
                  </a:schemeClr>
                </a:solidFill>
              </a:rPr>
              <a:t>Claire Wardle of </a:t>
            </a:r>
            <a:r>
              <a:rPr lang="en-ZA" sz="2000" b="1" i="1" dirty="0">
                <a:solidFill>
                  <a:schemeClr val="tx1">
                    <a:lumMod val="95000"/>
                    <a:lumOff val="5000"/>
                  </a:schemeClr>
                </a:solidFill>
                <a:hlinkClick r:id="rId3" tooltip="First Draft News">
                  <a:extLst>
                    <a:ext uri="{A12FA001-AC4F-418D-AE19-62706E023703}">
                      <ahyp:hlinkClr xmlns:ahyp="http://schemas.microsoft.com/office/drawing/2018/hyperlinkcolor" val="tx"/>
                    </a:ext>
                  </a:extLst>
                </a:hlinkClick>
              </a:rPr>
              <a:t>First Draft News</a:t>
            </a:r>
            <a:r>
              <a:rPr lang="en-ZA" sz="2000" b="1" dirty="0">
                <a:solidFill>
                  <a:schemeClr val="tx1">
                    <a:lumMod val="95000"/>
                    <a:lumOff val="5000"/>
                  </a:schemeClr>
                </a:solidFill>
              </a:rPr>
              <a:t> identifies seven types of fake news:</a:t>
            </a:r>
          </a:p>
          <a:p>
            <a:pPr marL="457200" indent="-457200" algn="l">
              <a:buFont typeface="+mj-lt"/>
              <a:buAutoNum type="arabicPeriod"/>
            </a:pPr>
            <a:r>
              <a:rPr lang="en-ZA" sz="2000" b="1" dirty="0">
                <a:solidFill>
                  <a:schemeClr val="tx1">
                    <a:lumMod val="95000"/>
                    <a:lumOff val="5000"/>
                  </a:schemeClr>
                </a:solidFill>
              </a:rPr>
              <a:t>satire or parody ("no intention to cause harm but has potential to fool")</a:t>
            </a:r>
          </a:p>
          <a:p>
            <a:pPr marL="457200" indent="-457200" algn="l">
              <a:buFont typeface="+mj-lt"/>
              <a:buAutoNum type="arabicPeriod"/>
            </a:pPr>
            <a:r>
              <a:rPr lang="en-ZA" sz="2000" b="1" dirty="0">
                <a:solidFill>
                  <a:schemeClr val="tx1">
                    <a:lumMod val="95000"/>
                    <a:lumOff val="5000"/>
                  </a:schemeClr>
                </a:solidFill>
              </a:rPr>
              <a:t>false connection ("when headlines, visuals or captions don't support the content")</a:t>
            </a:r>
          </a:p>
          <a:p>
            <a:pPr marL="457200" indent="-457200" algn="l">
              <a:buFont typeface="+mj-lt"/>
              <a:buAutoNum type="arabicPeriod"/>
            </a:pPr>
            <a:r>
              <a:rPr lang="en-ZA" sz="2000" b="1" dirty="0">
                <a:solidFill>
                  <a:schemeClr val="tx1">
                    <a:lumMod val="95000"/>
                    <a:lumOff val="5000"/>
                  </a:schemeClr>
                </a:solidFill>
              </a:rPr>
              <a:t>misleading content ("misleading use of information to </a:t>
            </a:r>
            <a:r>
              <a:rPr lang="en-ZA" sz="2000" b="1" dirty="0">
                <a:solidFill>
                  <a:schemeClr val="tx1">
                    <a:lumMod val="95000"/>
                    <a:lumOff val="5000"/>
                  </a:schemeClr>
                </a:solidFill>
                <a:hlinkClick r:id="rId4" tooltip="Spin (public relations)">
                  <a:extLst>
                    <a:ext uri="{A12FA001-AC4F-418D-AE19-62706E023703}">
                      <ahyp:hlinkClr xmlns:ahyp="http://schemas.microsoft.com/office/drawing/2018/hyperlinkcolor" val="tx"/>
                    </a:ext>
                  </a:extLst>
                </a:hlinkClick>
              </a:rPr>
              <a:t>frame an issue</a:t>
            </a:r>
            <a:r>
              <a:rPr lang="en-ZA" sz="2000" b="1" dirty="0">
                <a:solidFill>
                  <a:schemeClr val="tx1">
                    <a:lumMod val="95000"/>
                    <a:lumOff val="5000"/>
                  </a:schemeClr>
                </a:solidFill>
              </a:rPr>
              <a:t> or an individual")</a:t>
            </a:r>
          </a:p>
          <a:p>
            <a:pPr marL="457200" indent="-457200" algn="l">
              <a:buFont typeface="+mj-lt"/>
              <a:buAutoNum type="arabicPeriod"/>
            </a:pPr>
            <a:r>
              <a:rPr lang="en-ZA" sz="2000" b="1" dirty="0">
                <a:solidFill>
                  <a:schemeClr val="tx1">
                    <a:lumMod val="95000"/>
                    <a:lumOff val="5000"/>
                  </a:schemeClr>
                </a:solidFill>
              </a:rPr>
              <a:t>false context ("when genuine content is shared with false contextual information")</a:t>
            </a:r>
          </a:p>
          <a:p>
            <a:pPr marL="457200" indent="-457200" algn="l">
              <a:buFont typeface="+mj-lt"/>
              <a:buAutoNum type="arabicPeriod"/>
            </a:pPr>
            <a:r>
              <a:rPr lang="en-ZA" sz="2000" b="1" dirty="0">
                <a:solidFill>
                  <a:schemeClr val="tx1">
                    <a:lumMod val="95000"/>
                    <a:lumOff val="5000"/>
                  </a:schemeClr>
                </a:solidFill>
              </a:rPr>
              <a:t>impostor content ("when genuine sources are impersonated" with false, made-up sources)</a:t>
            </a:r>
          </a:p>
          <a:p>
            <a:pPr marL="457200" indent="-457200" algn="l">
              <a:buFont typeface="+mj-lt"/>
              <a:buAutoNum type="arabicPeriod"/>
            </a:pPr>
            <a:r>
              <a:rPr lang="en-ZA" sz="2000" b="1" dirty="0">
                <a:solidFill>
                  <a:schemeClr val="tx1">
                    <a:lumMod val="95000"/>
                    <a:lumOff val="5000"/>
                  </a:schemeClr>
                </a:solidFill>
              </a:rPr>
              <a:t>manipulated content ("when genuine information or imagery is manipulated to deceive", as with a "doctored" photo)</a:t>
            </a:r>
          </a:p>
          <a:p>
            <a:pPr marL="457200" indent="-457200" algn="l">
              <a:buFont typeface="+mj-lt"/>
              <a:buAutoNum type="arabicPeriod"/>
            </a:pPr>
            <a:r>
              <a:rPr lang="en-ZA" sz="2000" b="1" dirty="0">
                <a:solidFill>
                  <a:schemeClr val="tx1">
                    <a:lumMod val="95000"/>
                    <a:lumOff val="5000"/>
                  </a:schemeClr>
                </a:solidFill>
              </a:rPr>
              <a:t>fabricated content ("new content is 100% false, designed to deceive and do harm")</a:t>
            </a:r>
          </a:p>
          <a:p>
            <a:pPr algn="l"/>
            <a:endParaRPr lang="en-US" sz="2000" b="1" dirty="0">
              <a:solidFill>
                <a:schemeClr val="tx1">
                  <a:lumMod val="95000"/>
                  <a:lumOff val="5000"/>
                </a:schemeClr>
              </a:solidFill>
            </a:endParaRPr>
          </a:p>
        </p:txBody>
      </p:sp>
      <p:sp>
        <p:nvSpPr>
          <p:cNvPr id="12" name="Text Placeholder 11"/>
          <p:cNvSpPr>
            <a:spLocks noGrp="1"/>
          </p:cNvSpPr>
          <p:nvPr>
            <p:ph type="body" sz="quarter" idx="12"/>
          </p:nvPr>
        </p:nvSpPr>
        <p:spPr>
          <a:xfrm>
            <a:off x="5816442" y="1007413"/>
            <a:ext cx="633508" cy="1200329"/>
          </a:xfrm>
        </p:spPr>
        <p:txBody>
          <a:bodyPr/>
          <a:lstStyle/>
          <a:p>
            <a:r>
              <a:rPr lang="en-US" dirty="0"/>
              <a:t>?</a:t>
            </a:r>
          </a:p>
        </p:txBody>
      </p:sp>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3434" y="-256990"/>
            <a:ext cx="2905539" cy="29055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umours Stock Illustrations – 88 Rumours Stock Illustrations, Vectors &amp;  Clipart - Dreamstime">
            <a:extLst>
              <a:ext uri="{FF2B5EF4-FFF2-40B4-BE49-F238E27FC236}">
                <a16:creationId xmlns:a16="http://schemas.microsoft.com/office/drawing/2014/main" id="{C29C7B22-58F3-4696-8BAF-EB3F3CB96F4D}"/>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266700" y="186061"/>
            <a:ext cx="3276403" cy="231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9130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randombar(horizontal)">
                                      <p:cBhvr>
                                        <p:cTn id="17" dur="500"/>
                                        <p:tgtEl>
                                          <p:spTgt spid="5122"/>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p:cTn id="21" dur="1000" fill="hold"/>
                                        <p:tgtEl>
                                          <p:spTgt spid="2050"/>
                                        </p:tgtEl>
                                        <p:attrNameLst>
                                          <p:attrName>ppt_w</p:attrName>
                                        </p:attrNameLst>
                                      </p:cBhvr>
                                      <p:tavLst>
                                        <p:tav tm="0">
                                          <p:val>
                                            <p:fltVal val="0"/>
                                          </p:val>
                                        </p:tav>
                                        <p:tav tm="100000">
                                          <p:val>
                                            <p:strVal val="#ppt_w"/>
                                          </p:val>
                                        </p:tav>
                                      </p:tavLst>
                                    </p:anim>
                                    <p:anim calcmode="lin" valueType="num">
                                      <p:cBhvr>
                                        <p:cTn id="22" dur="1000" fill="hold"/>
                                        <p:tgtEl>
                                          <p:spTgt spid="2050"/>
                                        </p:tgtEl>
                                        <p:attrNameLst>
                                          <p:attrName>ppt_h</p:attrName>
                                        </p:attrNameLst>
                                      </p:cBhvr>
                                      <p:tavLst>
                                        <p:tav tm="0">
                                          <p:val>
                                            <p:fltVal val="0"/>
                                          </p:val>
                                        </p:tav>
                                        <p:tav tm="100000">
                                          <p:val>
                                            <p:strVal val="#ppt_h"/>
                                          </p:val>
                                        </p:tav>
                                      </p:tavLst>
                                    </p:anim>
                                    <p:anim calcmode="lin" valueType="num">
                                      <p:cBhvr>
                                        <p:cTn id="23" dur="1000" fill="hold"/>
                                        <p:tgtEl>
                                          <p:spTgt spid="2050"/>
                                        </p:tgtEl>
                                        <p:attrNameLst>
                                          <p:attrName>style.rotation</p:attrName>
                                        </p:attrNameLst>
                                      </p:cBhvr>
                                      <p:tavLst>
                                        <p:tav tm="0">
                                          <p:val>
                                            <p:fltVal val="90"/>
                                          </p:val>
                                        </p:tav>
                                        <p:tav tm="100000">
                                          <p:val>
                                            <p:fltVal val="0"/>
                                          </p:val>
                                        </p:tav>
                                      </p:tavLst>
                                    </p:anim>
                                    <p:animEffect transition="in" filter="fade">
                                      <p:cBhvr>
                                        <p:cTn id="24" dur="1000"/>
                                        <p:tgtEl>
                                          <p:spTgt spid="205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animEffect transition="in" filter="fade">
                                      <p:cBhvr>
                                        <p:cTn id="36" dur="500"/>
                                        <p:tgtEl>
                                          <p:spTgt spid="11">
                                            <p:txEl>
                                              <p:pRg st="2" end="2"/>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1">
                                            <p:txEl>
                                              <p:pRg st="3" end="3"/>
                                            </p:txEl>
                                          </p:spTgt>
                                        </p:tgtEl>
                                        <p:attrNameLst>
                                          <p:attrName>style.visibility</p:attrName>
                                        </p:attrNameLst>
                                      </p:cBhvr>
                                      <p:to>
                                        <p:strVal val="visible"/>
                                      </p:to>
                                    </p:set>
                                    <p:animEffect transition="in" filter="fade">
                                      <p:cBhvr>
                                        <p:cTn id="40" dur="500"/>
                                        <p:tgtEl>
                                          <p:spTgt spid="11">
                                            <p:txEl>
                                              <p:pRg st="3" end="3"/>
                                            </p:txEl>
                                          </p:spTgt>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1">
                                            <p:txEl>
                                              <p:pRg st="4" end="4"/>
                                            </p:txEl>
                                          </p:spTgt>
                                        </p:tgtEl>
                                        <p:attrNameLst>
                                          <p:attrName>style.visibility</p:attrName>
                                        </p:attrNameLst>
                                      </p:cBhvr>
                                      <p:to>
                                        <p:strVal val="visible"/>
                                      </p:to>
                                    </p:set>
                                    <p:animEffect transition="in" filter="fade">
                                      <p:cBhvr>
                                        <p:cTn id="44" dur="500"/>
                                        <p:tgtEl>
                                          <p:spTgt spid="11">
                                            <p:txEl>
                                              <p:pRg st="4" end="4"/>
                                            </p:txEl>
                                          </p:spTgt>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11">
                                            <p:txEl>
                                              <p:pRg st="5" end="5"/>
                                            </p:txEl>
                                          </p:spTgt>
                                        </p:tgtEl>
                                        <p:attrNameLst>
                                          <p:attrName>style.visibility</p:attrName>
                                        </p:attrNameLst>
                                      </p:cBhvr>
                                      <p:to>
                                        <p:strVal val="visible"/>
                                      </p:to>
                                    </p:set>
                                    <p:animEffect transition="in" filter="fade">
                                      <p:cBhvr>
                                        <p:cTn id="48" dur="500"/>
                                        <p:tgtEl>
                                          <p:spTgt spid="11">
                                            <p:txEl>
                                              <p:pRg st="5" end="5"/>
                                            </p:txEl>
                                          </p:spTgt>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1">
                                            <p:txEl>
                                              <p:pRg st="6" end="6"/>
                                            </p:txEl>
                                          </p:spTgt>
                                        </p:tgtEl>
                                        <p:attrNameLst>
                                          <p:attrName>style.visibility</p:attrName>
                                        </p:attrNameLst>
                                      </p:cBhvr>
                                      <p:to>
                                        <p:strVal val="visible"/>
                                      </p:to>
                                    </p:set>
                                    <p:animEffect transition="in" filter="fade">
                                      <p:cBhvr>
                                        <p:cTn id="52" dur="500"/>
                                        <p:tgtEl>
                                          <p:spTgt spid="11">
                                            <p:txEl>
                                              <p:pRg st="6" end="6"/>
                                            </p:txEl>
                                          </p:spTgt>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1">
                                            <p:txEl>
                                              <p:pRg st="7" end="7"/>
                                            </p:txEl>
                                          </p:spTgt>
                                        </p:tgtEl>
                                        <p:attrNameLst>
                                          <p:attrName>style.visibility</p:attrName>
                                        </p:attrNameLst>
                                      </p:cBhvr>
                                      <p:to>
                                        <p:strVal val="visible"/>
                                      </p:to>
                                    </p:set>
                                    <p:animEffect transition="in" filter="fade">
                                      <p:cBhvr>
                                        <p:cTn id="5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44888" y="285562"/>
            <a:ext cx="4376615" cy="821352"/>
          </a:xfrm>
        </p:spPr>
        <p:txBody>
          <a:bodyPr/>
          <a:lstStyle/>
          <a:p>
            <a:r>
              <a:rPr lang="en-US" sz="3200" dirty="0"/>
              <a:t>Fake News Detection </a:t>
            </a:r>
          </a:p>
        </p:txBody>
      </p:sp>
      <p:sp>
        <p:nvSpPr>
          <p:cNvPr id="11" name="Text Placeholder 10"/>
          <p:cNvSpPr>
            <a:spLocks noGrp="1"/>
          </p:cNvSpPr>
          <p:nvPr>
            <p:ph type="body" sz="quarter" idx="11"/>
          </p:nvPr>
        </p:nvSpPr>
        <p:spPr>
          <a:xfrm>
            <a:off x="266700" y="2648549"/>
            <a:ext cx="11658600" cy="3888244"/>
          </a:xfrm>
        </p:spPr>
        <p:txBody>
          <a:bodyPr/>
          <a:lstStyle/>
          <a:p>
            <a:pPr algn="l"/>
            <a:r>
              <a:rPr lang="en-ZA" sz="2000" b="1" dirty="0">
                <a:solidFill>
                  <a:schemeClr val="tx1"/>
                </a:solidFill>
              </a:rPr>
              <a:t>The </a:t>
            </a:r>
            <a:r>
              <a:rPr lang="en-ZA" sz="2000" b="1" dirty="0">
                <a:solidFill>
                  <a:schemeClr val="tx1"/>
                </a:solidFill>
                <a:hlinkClick r:id="rId3" tooltip="International Federation of Library Associations and Institutions">
                  <a:extLst>
                    <a:ext uri="{A12FA001-AC4F-418D-AE19-62706E023703}">
                      <ahyp:hlinkClr xmlns:ahyp="http://schemas.microsoft.com/office/drawing/2018/hyperlinkcolor" val="tx"/>
                    </a:ext>
                  </a:extLst>
                </a:hlinkClick>
              </a:rPr>
              <a:t>International Federation of Library Associations and Institutions</a:t>
            </a:r>
            <a:r>
              <a:rPr lang="en-ZA" sz="2000" b="1" dirty="0">
                <a:solidFill>
                  <a:schemeClr val="tx1"/>
                </a:solidFill>
              </a:rPr>
              <a:t> (IFLA) published a summary in diagram form to assist people in recognizing fake news. Its main points are:</a:t>
            </a:r>
          </a:p>
          <a:p>
            <a:pPr marL="457200" indent="-457200" algn="l">
              <a:buFont typeface="+mj-lt"/>
              <a:buAutoNum type="arabicPeriod"/>
            </a:pPr>
            <a:r>
              <a:rPr lang="en-ZA" sz="2000" b="1" dirty="0">
                <a:solidFill>
                  <a:schemeClr val="tx1"/>
                </a:solidFill>
              </a:rPr>
              <a:t>Consider the source (to understand its mission and purpose)</a:t>
            </a:r>
          </a:p>
          <a:p>
            <a:pPr marL="457200" indent="-457200" algn="l">
              <a:buFont typeface="+mj-lt"/>
              <a:buAutoNum type="arabicPeriod"/>
            </a:pPr>
            <a:r>
              <a:rPr lang="en-ZA" sz="2000" b="1" dirty="0">
                <a:solidFill>
                  <a:schemeClr val="tx1"/>
                </a:solidFill>
              </a:rPr>
              <a:t>Read beyond the headline (to understand the whole story)</a:t>
            </a:r>
          </a:p>
          <a:p>
            <a:pPr marL="457200" indent="-457200" algn="l">
              <a:buFont typeface="+mj-lt"/>
              <a:buAutoNum type="arabicPeriod"/>
            </a:pPr>
            <a:r>
              <a:rPr lang="en-ZA" sz="2000" b="1" dirty="0">
                <a:solidFill>
                  <a:schemeClr val="tx1"/>
                </a:solidFill>
              </a:rPr>
              <a:t>Check the authors (to see if they are real and credible)</a:t>
            </a:r>
          </a:p>
          <a:p>
            <a:pPr marL="457200" indent="-457200" algn="l">
              <a:buFont typeface="+mj-lt"/>
              <a:buAutoNum type="arabicPeriod"/>
            </a:pPr>
            <a:r>
              <a:rPr lang="en-ZA" sz="2000" b="1" dirty="0">
                <a:solidFill>
                  <a:schemeClr val="tx1"/>
                </a:solidFill>
              </a:rPr>
              <a:t>Assess the supporting sources (to ensure they support the claims)</a:t>
            </a:r>
          </a:p>
          <a:p>
            <a:pPr marL="457200" indent="-457200" algn="l">
              <a:buFont typeface="+mj-lt"/>
              <a:buAutoNum type="arabicPeriod"/>
            </a:pPr>
            <a:r>
              <a:rPr lang="en-ZA" sz="2000" b="1" dirty="0">
                <a:solidFill>
                  <a:schemeClr val="tx1"/>
                </a:solidFill>
              </a:rPr>
              <a:t>Check the date of publication (to see if the story is relevant and up to date)</a:t>
            </a:r>
          </a:p>
          <a:p>
            <a:pPr marL="457200" indent="-457200" algn="l">
              <a:buFont typeface="+mj-lt"/>
              <a:buAutoNum type="arabicPeriod"/>
            </a:pPr>
            <a:r>
              <a:rPr lang="en-ZA" sz="2000" b="1" dirty="0">
                <a:solidFill>
                  <a:schemeClr val="tx1"/>
                </a:solidFill>
              </a:rPr>
              <a:t>Ask if it is a joke (to determine if it is meant to be </a:t>
            </a:r>
            <a:r>
              <a:rPr lang="en-ZA" sz="2000" b="1" dirty="0">
                <a:solidFill>
                  <a:schemeClr val="tx1"/>
                </a:solidFill>
                <a:hlinkClick r:id="rId4" tooltip="Satire">
                  <a:extLst>
                    <a:ext uri="{A12FA001-AC4F-418D-AE19-62706E023703}">
                      <ahyp:hlinkClr xmlns:ahyp="http://schemas.microsoft.com/office/drawing/2018/hyperlinkcolor" val="tx"/>
                    </a:ext>
                  </a:extLst>
                </a:hlinkClick>
              </a:rPr>
              <a:t>satire</a:t>
            </a:r>
            <a:r>
              <a:rPr lang="en-ZA" sz="2000" b="1" dirty="0">
                <a:solidFill>
                  <a:schemeClr val="tx1"/>
                </a:solidFill>
              </a:rPr>
              <a:t>)</a:t>
            </a:r>
          </a:p>
          <a:p>
            <a:pPr marL="457200" indent="-457200" algn="l">
              <a:buFont typeface="+mj-lt"/>
              <a:buAutoNum type="arabicPeriod"/>
            </a:pPr>
            <a:r>
              <a:rPr lang="en-ZA" sz="2000" b="1" dirty="0">
                <a:solidFill>
                  <a:schemeClr val="tx1"/>
                </a:solidFill>
              </a:rPr>
              <a:t>Review your own biases (to see if they are affecting your judgment)</a:t>
            </a:r>
          </a:p>
          <a:p>
            <a:pPr marL="457200" indent="-457200" algn="l">
              <a:buFont typeface="+mj-lt"/>
              <a:buAutoNum type="arabicPeriod"/>
            </a:pPr>
            <a:r>
              <a:rPr lang="en-ZA" sz="2000" b="1" dirty="0">
                <a:solidFill>
                  <a:schemeClr val="tx1"/>
                </a:solidFill>
              </a:rPr>
              <a:t>Ask experts (to get confirmation from independent people with knowledge)</a:t>
            </a:r>
          </a:p>
        </p:txBody>
      </p:sp>
      <p:sp>
        <p:nvSpPr>
          <p:cNvPr id="12" name="Text Placeholder 11"/>
          <p:cNvSpPr>
            <a:spLocks noGrp="1"/>
          </p:cNvSpPr>
          <p:nvPr>
            <p:ph type="body" sz="quarter" idx="12"/>
          </p:nvPr>
        </p:nvSpPr>
        <p:spPr>
          <a:xfrm>
            <a:off x="5816442" y="1007413"/>
            <a:ext cx="633508" cy="1200329"/>
          </a:xfrm>
        </p:spPr>
        <p:txBody>
          <a:bodyPr/>
          <a:lstStyle/>
          <a:p>
            <a:r>
              <a:rPr lang="en-US" dirty="0"/>
              <a:t>?</a:t>
            </a:r>
          </a:p>
        </p:txBody>
      </p:sp>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461" y="3744973"/>
            <a:ext cx="2905539" cy="29055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C8F9694-2A02-416B-8264-4726E8E51559}"/>
              </a:ext>
            </a:extLst>
          </p:cNvPr>
          <p:cNvPicPr>
            <a:picLocks noChangeAspect="1"/>
          </p:cNvPicPr>
          <p:nvPr/>
        </p:nvPicPr>
        <p:blipFill>
          <a:blip r:embed="rId6"/>
          <a:stretch>
            <a:fillRect/>
          </a:stretch>
        </p:blipFill>
        <p:spPr>
          <a:xfrm>
            <a:off x="140893" y="152810"/>
            <a:ext cx="3510322" cy="2419225"/>
          </a:xfrm>
          <a:prstGeom prst="rect">
            <a:avLst/>
          </a:prstGeom>
        </p:spPr>
      </p:pic>
      <p:pic>
        <p:nvPicPr>
          <p:cNvPr id="8194" name="Picture 2" descr="Elon Musk Sends Shares of Signal Advance (SIGL) Soaring on 'Use Signal'  Tweet - Bloomberg">
            <a:extLst>
              <a:ext uri="{FF2B5EF4-FFF2-40B4-BE49-F238E27FC236}">
                <a16:creationId xmlns:a16="http://schemas.microsoft.com/office/drawing/2014/main" id="{88DC80EF-0F12-4B1D-9C76-8D544A8D3350}"/>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437895" y="152810"/>
            <a:ext cx="3613211" cy="238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60385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p:cTn id="21" dur="1000" fill="hold"/>
                                        <p:tgtEl>
                                          <p:spTgt spid="2050"/>
                                        </p:tgtEl>
                                        <p:attrNameLst>
                                          <p:attrName>ppt_w</p:attrName>
                                        </p:attrNameLst>
                                      </p:cBhvr>
                                      <p:tavLst>
                                        <p:tav tm="0">
                                          <p:val>
                                            <p:fltVal val="0"/>
                                          </p:val>
                                        </p:tav>
                                        <p:tav tm="100000">
                                          <p:val>
                                            <p:strVal val="#ppt_w"/>
                                          </p:val>
                                        </p:tav>
                                      </p:tavLst>
                                    </p:anim>
                                    <p:anim calcmode="lin" valueType="num">
                                      <p:cBhvr>
                                        <p:cTn id="22" dur="1000" fill="hold"/>
                                        <p:tgtEl>
                                          <p:spTgt spid="2050"/>
                                        </p:tgtEl>
                                        <p:attrNameLst>
                                          <p:attrName>ppt_h</p:attrName>
                                        </p:attrNameLst>
                                      </p:cBhvr>
                                      <p:tavLst>
                                        <p:tav tm="0">
                                          <p:val>
                                            <p:fltVal val="0"/>
                                          </p:val>
                                        </p:tav>
                                        <p:tav tm="100000">
                                          <p:val>
                                            <p:strVal val="#ppt_h"/>
                                          </p:val>
                                        </p:tav>
                                      </p:tavLst>
                                    </p:anim>
                                    <p:anim calcmode="lin" valueType="num">
                                      <p:cBhvr>
                                        <p:cTn id="23" dur="1000" fill="hold"/>
                                        <p:tgtEl>
                                          <p:spTgt spid="2050"/>
                                        </p:tgtEl>
                                        <p:attrNameLst>
                                          <p:attrName>style.rotation</p:attrName>
                                        </p:attrNameLst>
                                      </p:cBhvr>
                                      <p:tavLst>
                                        <p:tav tm="0">
                                          <p:val>
                                            <p:fltVal val="90"/>
                                          </p:val>
                                        </p:tav>
                                        <p:tav tm="100000">
                                          <p:val>
                                            <p:fltVal val="0"/>
                                          </p:val>
                                        </p:tav>
                                      </p:tavLst>
                                    </p:anim>
                                    <p:animEffect transition="in" filter="fade">
                                      <p:cBhvr>
                                        <p:cTn id="24" dur="10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194"/>
                                        </p:tgtEl>
                                        <p:attrNameLst>
                                          <p:attrName>style.visibility</p:attrName>
                                        </p:attrNameLst>
                                      </p:cBhvr>
                                      <p:to>
                                        <p:strVal val="visible"/>
                                      </p:to>
                                    </p:set>
                                    <p:animEffect transition="in" filter="barn(inVertical)">
                                      <p:cBhvr>
                                        <p:cTn id="29" dur="500"/>
                                        <p:tgtEl>
                                          <p:spTgt spid="819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fade">
                                      <p:cBhvr>
                                        <p:cTn id="37" dur="500"/>
                                        <p:tgtEl>
                                          <p:spTgt spid="11">
                                            <p:txEl>
                                              <p:pRg st="1" end="1"/>
                                            </p:txEl>
                                          </p:spTgt>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Effect transition="in" filter="fade">
                                      <p:cBhvr>
                                        <p:cTn id="41" dur="500"/>
                                        <p:tgtEl>
                                          <p:spTgt spid="11">
                                            <p:txEl>
                                              <p:pRg st="2" end="2"/>
                                            </p:tx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animEffect transition="in" filter="fade">
                                      <p:cBhvr>
                                        <p:cTn id="49" dur="500"/>
                                        <p:tgtEl>
                                          <p:spTgt spid="11">
                                            <p:txEl>
                                              <p:pRg st="4" end="4"/>
                                            </p:txEl>
                                          </p:spTgt>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11">
                                            <p:txEl>
                                              <p:pRg st="5" end="5"/>
                                            </p:txEl>
                                          </p:spTgt>
                                        </p:tgtEl>
                                        <p:attrNameLst>
                                          <p:attrName>style.visibility</p:attrName>
                                        </p:attrNameLst>
                                      </p:cBhvr>
                                      <p:to>
                                        <p:strVal val="visible"/>
                                      </p:to>
                                    </p:set>
                                    <p:animEffect transition="in" filter="fade">
                                      <p:cBhvr>
                                        <p:cTn id="53" dur="500"/>
                                        <p:tgtEl>
                                          <p:spTgt spid="11">
                                            <p:txEl>
                                              <p:pRg st="5" end="5"/>
                                            </p:txEl>
                                          </p:spTgt>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11">
                                            <p:txEl>
                                              <p:pRg st="6" end="6"/>
                                            </p:txEl>
                                          </p:spTgt>
                                        </p:tgtEl>
                                        <p:attrNameLst>
                                          <p:attrName>style.visibility</p:attrName>
                                        </p:attrNameLst>
                                      </p:cBhvr>
                                      <p:to>
                                        <p:strVal val="visible"/>
                                      </p:to>
                                    </p:set>
                                    <p:animEffect transition="in" filter="fade">
                                      <p:cBhvr>
                                        <p:cTn id="57" dur="500"/>
                                        <p:tgtEl>
                                          <p:spTgt spid="11">
                                            <p:txEl>
                                              <p:pRg st="6" end="6"/>
                                            </p:txEl>
                                          </p:spTgt>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11">
                                            <p:txEl>
                                              <p:pRg st="7" end="7"/>
                                            </p:txEl>
                                          </p:spTgt>
                                        </p:tgtEl>
                                        <p:attrNameLst>
                                          <p:attrName>style.visibility</p:attrName>
                                        </p:attrNameLst>
                                      </p:cBhvr>
                                      <p:to>
                                        <p:strVal val="visible"/>
                                      </p:to>
                                    </p:set>
                                    <p:animEffect transition="in" filter="fade">
                                      <p:cBhvr>
                                        <p:cTn id="61" dur="500"/>
                                        <p:tgtEl>
                                          <p:spTgt spid="11">
                                            <p:txEl>
                                              <p:pRg st="7" end="7"/>
                                            </p:txEl>
                                          </p:spTgt>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11">
                                            <p:txEl>
                                              <p:pRg st="8" end="8"/>
                                            </p:txEl>
                                          </p:spTgt>
                                        </p:tgtEl>
                                        <p:attrNameLst>
                                          <p:attrName>style.visibility</p:attrName>
                                        </p:attrNameLst>
                                      </p:cBhvr>
                                      <p:to>
                                        <p:strVal val="visible"/>
                                      </p:to>
                                    </p:set>
                                    <p:animEffect transition="in" filter="fade">
                                      <p:cBhvr>
                                        <p:cTn id="65"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5572594" y="1887038"/>
            <a:ext cx="6096000" cy="3083921"/>
          </a:xfrm>
        </p:spPr>
        <p:txBody>
          <a:bodyPr/>
          <a:lstStyle/>
          <a:p>
            <a:r>
              <a:rPr lang="en-ZA" dirty="0"/>
              <a:t>International Federation of Library Associations and Institutions (IFLA) published a summary in diagram form to assist people in recognizing fake news. </a:t>
            </a:r>
            <a:endParaRPr lang="en-US" dirty="0"/>
          </a:p>
        </p:txBody>
      </p:sp>
      <p:sp>
        <p:nvSpPr>
          <p:cNvPr id="21" name="Slide Number Placeholder 20"/>
          <p:cNvSpPr>
            <a:spLocks noGrp="1"/>
          </p:cNvSpPr>
          <p:nvPr>
            <p:ph type="sldNum" sz="quarter" idx="4"/>
          </p:nvPr>
        </p:nvSpPr>
        <p:spPr/>
        <p:txBody>
          <a:bodyPr/>
          <a:lstStyle/>
          <a:p>
            <a:fld id="{4997E989-D798-4C62-8E93-3D2D613C2488}" type="slidenum">
              <a:rPr lang="en-US" smtClean="0"/>
              <a:pPr/>
              <a:t>7</a:t>
            </a:fld>
            <a:endParaRPr lang="en-US" dirty="0"/>
          </a:p>
        </p:txBody>
      </p:sp>
      <p:pic>
        <p:nvPicPr>
          <p:cNvPr id="4098" name="Picture 2" descr="File:How to Spot Fake News.pdf">
            <a:extLst>
              <a:ext uri="{FF2B5EF4-FFF2-40B4-BE49-F238E27FC236}">
                <a16:creationId xmlns:a16="http://schemas.microsoft.com/office/drawing/2014/main" id="{D8EF7EA2-2EFA-4D3A-A36F-5A9C7E953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44" y="233294"/>
            <a:ext cx="4793559" cy="639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4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style.rotation</p:attrName>
                                        </p:attrNameLst>
                                      </p:cBhvr>
                                      <p:tavLst>
                                        <p:tav tm="0">
                                          <p:val>
                                            <p:fltVal val="90"/>
                                          </p:val>
                                        </p:tav>
                                        <p:tav tm="100000">
                                          <p:val>
                                            <p:fltVal val="0"/>
                                          </p:val>
                                        </p:tav>
                                      </p:tavLst>
                                    </p:anim>
                                    <p:animEffect transition="in" filter="fade">
                                      <p:cBhvr>
                                        <p:cTn id="10" dur="1000"/>
                                        <p:tgtEl>
                                          <p:spTgt spid="4098"/>
                                        </p:tgtEl>
                                      </p:cBhvr>
                                    </p:animEffect>
                                  </p:childTnLst>
                                </p:cTn>
                              </p:par>
                            </p:childTnLst>
                          </p:cTn>
                        </p:par>
                        <p:par>
                          <p:cTn id="11" fill="hold">
                            <p:stCondLst>
                              <p:cond delay="1000"/>
                            </p:stCondLst>
                            <p:childTnLst>
                              <p:par>
                                <p:cTn id="12" presetID="27" presetClass="emph" presetSubtype="0" fill="remove" grpId="0" nodeType="afterEffect">
                                  <p:stCondLst>
                                    <p:cond delay="0"/>
                                  </p:stCondLst>
                                  <p:childTnLst>
                                    <p:animClr clrSpc="rgb" dir="cw">
                                      <p:cBhvr override="childStyle">
                                        <p:cTn id="13" dur="250" autoRev="1" fill="remove"/>
                                        <p:tgtEl>
                                          <p:spTgt spid="11">
                                            <p:txEl>
                                              <p:pRg st="0" end="0"/>
                                            </p:txEl>
                                          </p:spTgt>
                                        </p:tgtEl>
                                        <p:attrNameLst>
                                          <p:attrName>style.color</p:attrName>
                                        </p:attrNameLst>
                                      </p:cBhvr>
                                      <p:to>
                                        <a:schemeClr val="bg1"/>
                                      </p:to>
                                    </p:animClr>
                                    <p:animClr clrSpc="rgb" dir="cw">
                                      <p:cBhvr>
                                        <p:cTn id="14" dur="250" autoRev="1" fill="remove"/>
                                        <p:tgtEl>
                                          <p:spTgt spid="11">
                                            <p:txEl>
                                              <p:pRg st="0" end="0"/>
                                            </p:txEl>
                                          </p:spTgt>
                                        </p:tgtEl>
                                        <p:attrNameLst>
                                          <p:attrName>fillcolor</p:attrName>
                                        </p:attrNameLst>
                                      </p:cBhvr>
                                      <p:to>
                                        <a:schemeClr val="bg1"/>
                                      </p:to>
                                    </p:animClr>
                                    <p:set>
                                      <p:cBhvr>
                                        <p:cTn id="15" dur="250" autoRev="1" fill="remove"/>
                                        <p:tgtEl>
                                          <p:spTgt spid="11">
                                            <p:txEl>
                                              <p:pRg st="0" end="0"/>
                                            </p:txEl>
                                          </p:spTgt>
                                        </p:tgtEl>
                                        <p:attrNameLst>
                                          <p:attrName>fill.type</p:attrName>
                                        </p:attrNameLst>
                                      </p:cBhvr>
                                      <p:to>
                                        <p:strVal val="solid"/>
                                      </p:to>
                                    </p:set>
                                    <p:set>
                                      <p:cBhvr>
                                        <p:cTn id="16" dur="250" autoRev="1" fill="remove"/>
                                        <p:tgtEl>
                                          <p:spTgt spid="1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9C73-BC55-4C8C-8756-0FFCF885E79F}"/>
              </a:ext>
            </a:extLst>
          </p:cNvPr>
          <p:cNvSpPr>
            <a:spLocks noGrp="1"/>
          </p:cNvSpPr>
          <p:nvPr>
            <p:ph type="ctrTitle"/>
          </p:nvPr>
        </p:nvSpPr>
        <p:spPr>
          <a:xfrm>
            <a:off x="3448777" y="2768599"/>
            <a:ext cx="5208335" cy="1261884"/>
          </a:xfrm>
        </p:spPr>
        <p:txBody>
          <a:bodyPr/>
          <a:lstStyle/>
          <a:p>
            <a:r>
              <a:rPr lang="en-ZA" dirty="0"/>
              <a:t>IMPACT OF RUMOR</a:t>
            </a:r>
          </a:p>
        </p:txBody>
      </p:sp>
      <p:sp>
        <p:nvSpPr>
          <p:cNvPr id="4" name="TextBox 3">
            <a:extLst>
              <a:ext uri="{FF2B5EF4-FFF2-40B4-BE49-F238E27FC236}">
                <a16:creationId xmlns:a16="http://schemas.microsoft.com/office/drawing/2014/main" id="{7931BFBE-CEB9-4165-8733-00ED16B42ADD}"/>
              </a:ext>
            </a:extLst>
          </p:cNvPr>
          <p:cNvSpPr txBox="1"/>
          <p:nvPr/>
        </p:nvSpPr>
        <p:spPr>
          <a:xfrm>
            <a:off x="503583" y="385178"/>
            <a:ext cx="3048000" cy="1384995"/>
          </a:xfrm>
          <a:prstGeom prst="rect">
            <a:avLst/>
          </a:prstGeom>
          <a:noFill/>
        </p:spPr>
        <p:txBody>
          <a:bodyPr wrap="square">
            <a:spAutoFit/>
          </a:bodyPr>
          <a:lstStyle/>
          <a:p>
            <a:r>
              <a:rPr lang="en-ZA" sz="2800" dirty="0"/>
              <a:t>Financial impacts or impacts on my health</a:t>
            </a:r>
          </a:p>
        </p:txBody>
      </p:sp>
      <p:sp>
        <p:nvSpPr>
          <p:cNvPr id="6" name="TextBox 5">
            <a:extLst>
              <a:ext uri="{FF2B5EF4-FFF2-40B4-BE49-F238E27FC236}">
                <a16:creationId xmlns:a16="http://schemas.microsoft.com/office/drawing/2014/main" id="{9A374668-6213-4AD8-B519-E0FF782F4B92}"/>
              </a:ext>
            </a:extLst>
          </p:cNvPr>
          <p:cNvSpPr txBox="1"/>
          <p:nvPr/>
        </p:nvSpPr>
        <p:spPr>
          <a:xfrm>
            <a:off x="642528" y="3257898"/>
            <a:ext cx="1162980" cy="523220"/>
          </a:xfrm>
          <a:prstGeom prst="rect">
            <a:avLst/>
          </a:prstGeom>
          <a:noFill/>
        </p:spPr>
        <p:txBody>
          <a:bodyPr wrap="square">
            <a:spAutoFit/>
          </a:bodyPr>
          <a:lstStyle/>
          <a:p>
            <a:pPr algn="l"/>
            <a:r>
              <a:rPr lang="en-ZA" sz="2800" b="1" i="0" dirty="0">
                <a:effectLst/>
                <a:latin typeface="Segoe UI Light (Headings)"/>
              </a:rPr>
              <a:t>Fear</a:t>
            </a:r>
          </a:p>
        </p:txBody>
      </p:sp>
      <p:sp>
        <p:nvSpPr>
          <p:cNvPr id="8" name="TextBox 7">
            <a:extLst>
              <a:ext uri="{FF2B5EF4-FFF2-40B4-BE49-F238E27FC236}">
                <a16:creationId xmlns:a16="http://schemas.microsoft.com/office/drawing/2014/main" id="{D18EDC0B-E356-4372-880C-710018F7F101}"/>
              </a:ext>
            </a:extLst>
          </p:cNvPr>
          <p:cNvSpPr txBox="1"/>
          <p:nvPr/>
        </p:nvSpPr>
        <p:spPr>
          <a:xfrm>
            <a:off x="642528" y="5778812"/>
            <a:ext cx="2368927" cy="523220"/>
          </a:xfrm>
          <a:prstGeom prst="rect">
            <a:avLst/>
          </a:prstGeom>
          <a:noFill/>
        </p:spPr>
        <p:txBody>
          <a:bodyPr wrap="square">
            <a:spAutoFit/>
          </a:bodyPr>
          <a:lstStyle/>
          <a:p>
            <a:pPr algn="l"/>
            <a:r>
              <a:rPr lang="en-ZA" sz="2800" b="1" i="0" dirty="0">
                <a:effectLst/>
                <a:latin typeface="+mj-lt"/>
              </a:rPr>
              <a:t>Racist ideas</a:t>
            </a:r>
          </a:p>
        </p:txBody>
      </p:sp>
      <p:sp>
        <p:nvSpPr>
          <p:cNvPr id="10" name="TextBox 9">
            <a:extLst>
              <a:ext uri="{FF2B5EF4-FFF2-40B4-BE49-F238E27FC236}">
                <a16:creationId xmlns:a16="http://schemas.microsoft.com/office/drawing/2014/main" id="{F20B1BCE-0B86-48C4-9562-D24C3C4499B3}"/>
              </a:ext>
            </a:extLst>
          </p:cNvPr>
          <p:cNvSpPr txBox="1"/>
          <p:nvPr/>
        </p:nvSpPr>
        <p:spPr>
          <a:xfrm>
            <a:off x="9104244" y="385178"/>
            <a:ext cx="2915478" cy="1384995"/>
          </a:xfrm>
          <a:prstGeom prst="rect">
            <a:avLst/>
          </a:prstGeom>
          <a:noFill/>
        </p:spPr>
        <p:txBody>
          <a:bodyPr wrap="square">
            <a:spAutoFit/>
          </a:bodyPr>
          <a:lstStyle/>
          <a:p>
            <a:r>
              <a:rPr lang="en-ZA" sz="2800" dirty="0"/>
              <a:t>Bullying and violence against innocent people</a:t>
            </a:r>
          </a:p>
        </p:txBody>
      </p:sp>
      <p:sp>
        <p:nvSpPr>
          <p:cNvPr id="12" name="TextBox 11">
            <a:extLst>
              <a:ext uri="{FF2B5EF4-FFF2-40B4-BE49-F238E27FC236}">
                <a16:creationId xmlns:a16="http://schemas.microsoft.com/office/drawing/2014/main" id="{794017E6-1CC0-407A-9744-902FBE69EAA9}"/>
              </a:ext>
            </a:extLst>
          </p:cNvPr>
          <p:cNvSpPr txBox="1"/>
          <p:nvPr/>
        </p:nvSpPr>
        <p:spPr>
          <a:xfrm>
            <a:off x="9597842" y="5347925"/>
            <a:ext cx="1951630" cy="954107"/>
          </a:xfrm>
          <a:prstGeom prst="rect">
            <a:avLst/>
          </a:prstGeom>
          <a:noFill/>
        </p:spPr>
        <p:txBody>
          <a:bodyPr wrap="square">
            <a:spAutoFit/>
          </a:bodyPr>
          <a:lstStyle/>
          <a:p>
            <a:pPr algn="l"/>
            <a:r>
              <a:rPr lang="en-ZA" sz="2800" b="1" i="0" dirty="0">
                <a:effectLst/>
                <a:latin typeface="+mj-lt"/>
              </a:rPr>
              <a:t>Democratic impacts</a:t>
            </a:r>
          </a:p>
        </p:txBody>
      </p:sp>
      <p:pic>
        <p:nvPicPr>
          <p:cNvPr id="14" name="Picture 13">
            <a:extLst>
              <a:ext uri="{FF2B5EF4-FFF2-40B4-BE49-F238E27FC236}">
                <a16:creationId xmlns:a16="http://schemas.microsoft.com/office/drawing/2014/main" id="{C7D46900-7044-4E66-AE23-2BAE77849619}"/>
              </a:ext>
            </a:extLst>
          </p:cNvPr>
          <p:cNvPicPr>
            <a:picLocks noChangeAspect="1"/>
          </p:cNvPicPr>
          <p:nvPr/>
        </p:nvPicPr>
        <p:blipFill>
          <a:blip r:embed="rId2"/>
          <a:stretch>
            <a:fillRect/>
          </a:stretch>
        </p:blipFill>
        <p:spPr>
          <a:xfrm>
            <a:off x="9486810" y="2743261"/>
            <a:ext cx="2470093" cy="1643195"/>
          </a:xfrm>
          <a:prstGeom prst="rect">
            <a:avLst/>
          </a:prstGeom>
        </p:spPr>
      </p:pic>
    </p:spTree>
    <p:extLst>
      <p:ext uri="{BB962C8B-B14F-4D97-AF65-F5344CB8AC3E}">
        <p14:creationId xmlns:p14="http://schemas.microsoft.com/office/powerpoint/2010/main" val="378560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78780" y="2802844"/>
            <a:ext cx="3714704" cy="2245743"/>
          </a:xfrm>
        </p:spPr>
        <p:txBody>
          <a:bodyPr/>
          <a:lstStyle/>
          <a:p>
            <a:pPr>
              <a:spcAft>
                <a:spcPts val="2400"/>
              </a:spcAft>
            </a:pPr>
            <a:r>
              <a:rPr lang="en-US" dirty="0"/>
              <a:t>DATA REDUCTION</a:t>
            </a:r>
          </a:p>
          <a:p>
            <a:pPr lvl="1"/>
            <a:r>
              <a:rPr lang="en-US" dirty="0"/>
              <a:t>Due to our machine capability is limited so we are working on less data and also selection required attributes of computation. </a:t>
            </a:r>
          </a:p>
        </p:txBody>
      </p:sp>
      <p:sp>
        <p:nvSpPr>
          <p:cNvPr id="11" name="Content Placeholder 10"/>
          <p:cNvSpPr>
            <a:spLocks noGrp="1"/>
          </p:cNvSpPr>
          <p:nvPr>
            <p:ph idx="14"/>
          </p:nvPr>
        </p:nvSpPr>
        <p:spPr>
          <a:xfrm>
            <a:off x="4142610" y="2764326"/>
            <a:ext cx="3840480" cy="1968744"/>
          </a:xfrm>
        </p:spPr>
        <p:txBody>
          <a:bodyPr/>
          <a:lstStyle/>
          <a:p>
            <a:pPr>
              <a:spcAft>
                <a:spcPts val="2400"/>
              </a:spcAft>
            </a:pPr>
            <a:r>
              <a:rPr lang="en-US" dirty="0"/>
              <a:t>DATA TRANSFORMATION</a:t>
            </a:r>
          </a:p>
          <a:p>
            <a:pPr lvl="1"/>
            <a:r>
              <a:rPr lang="en-US" dirty="0"/>
              <a:t>We are performing Normalization to our data and check the attributed required for computation.</a:t>
            </a:r>
          </a:p>
        </p:txBody>
      </p:sp>
      <p:sp>
        <p:nvSpPr>
          <p:cNvPr id="18" name="Content Placeholder 17"/>
          <p:cNvSpPr>
            <a:spLocks noGrp="1"/>
          </p:cNvSpPr>
          <p:nvPr>
            <p:ph idx="15"/>
          </p:nvPr>
        </p:nvSpPr>
        <p:spPr>
          <a:xfrm>
            <a:off x="8215991" y="2802844"/>
            <a:ext cx="3773077" cy="1691745"/>
          </a:xfrm>
        </p:spPr>
        <p:txBody>
          <a:bodyPr/>
          <a:lstStyle/>
          <a:p>
            <a:pPr>
              <a:spcAft>
                <a:spcPts val="2400"/>
              </a:spcAft>
            </a:pPr>
            <a:r>
              <a:rPr lang="en-US" dirty="0"/>
              <a:t>DATA CLEANING</a:t>
            </a:r>
          </a:p>
          <a:p>
            <a:pPr lvl="1"/>
            <a:r>
              <a:rPr lang="en-US" dirty="0"/>
              <a:t>We are checking missing values and verify that our dataset. Removing noisy data. </a:t>
            </a:r>
          </a:p>
        </p:txBody>
      </p:sp>
      <p:sp>
        <p:nvSpPr>
          <p:cNvPr id="14" name="Title 1"/>
          <p:cNvSpPr>
            <a:spLocks noGrp="1"/>
          </p:cNvSpPr>
          <p:nvPr>
            <p:ph type="title"/>
          </p:nvPr>
        </p:nvSpPr>
        <p:spPr>
          <a:xfrm>
            <a:off x="228599" y="197501"/>
            <a:ext cx="2375877" cy="978729"/>
          </a:xfrm>
        </p:spPr>
        <p:txBody>
          <a:bodyPr/>
          <a:lstStyle/>
          <a:p>
            <a:r>
              <a:rPr lang="en-US" dirty="0"/>
              <a:t>PREPARE DATA</a:t>
            </a:r>
          </a:p>
        </p:txBody>
      </p:sp>
      <p:sp>
        <p:nvSpPr>
          <p:cNvPr id="6" name="Text Placeholder 5"/>
          <p:cNvSpPr>
            <a:spLocks noGrp="1"/>
          </p:cNvSpPr>
          <p:nvPr>
            <p:ph type="body" sz="quarter" idx="16"/>
          </p:nvPr>
        </p:nvSpPr>
        <p:spPr>
          <a:xfrm>
            <a:off x="3107602" y="424111"/>
            <a:ext cx="9084398" cy="480131"/>
          </a:xfrm>
        </p:spPr>
        <p:txBody>
          <a:bodyPr/>
          <a:lstStyle/>
          <a:p>
            <a:r>
              <a:rPr lang="en-US" sz="2800" dirty="0"/>
              <a:t> Collect Training Dataset and Data Preprocessing</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9</a:t>
            </a:fld>
            <a:endParaRPr lang="en-US" dirty="0"/>
          </a:p>
        </p:txBody>
      </p:sp>
      <p:sp>
        <p:nvSpPr>
          <p:cNvPr id="2" name="TextBox 1">
            <a:extLst>
              <a:ext uri="{FF2B5EF4-FFF2-40B4-BE49-F238E27FC236}">
                <a16:creationId xmlns:a16="http://schemas.microsoft.com/office/drawing/2014/main" id="{A19ECCDD-8F94-4DCF-9D5E-A7B55B4C6697}"/>
              </a:ext>
            </a:extLst>
          </p:cNvPr>
          <p:cNvSpPr txBox="1"/>
          <p:nvPr/>
        </p:nvSpPr>
        <p:spPr>
          <a:xfrm>
            <a:off x="485783" y="1602311"/>
            <a:ext cx="11154133" cy="523220"/>
          </a:xfrm>
          <a:prstGeom prst="rect">
            <a:avLst/>
          </a:prstGeom>
          <a:noFill/>
        </p:spPr>
        <p:txBody>
          <a:bodyPr wrap="square" rtlCol="0">
            <a:spAutoFit/>
          </a:bodyPr>
          <a:lstStyle/>
          <a:p>
            <a:r>
              <a:rPr lang="en-ZA" sz="2800" u="sng" dirty="0"/>
              <a:t>Dataset from Kaggle link</a:t>
            </a:r>
            <a:r>
              <a:rPr lang="en-ZA" sz="2800" dirty="0"/>
              <a:t> :- </a:t>
            </a:r>
            <a:r>
              <a:rPr lang="en-ZA" sz="2800" dirty="0">
                <a:solidFill>
                  <a:schemeClr val="tx2">
                    <a:lumMod val="75000"/>
                  </a:schemeClr>
                </a:solidFill>
              </a:rPr>
              <a:t>https://www.kaggle.com/c/fake-news/data </a:t>
            </a:r>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decel="10000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additive="base">
                                        <p:cTn id="19"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decel="10000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4"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 calcmode="lin" valueType="num">
                                      <p:cBhvr additive="base">
                                        <p:cTn id="37"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8" dur="8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decel="100000" fill="hold" grpId="0"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additive="base">
                                        <p:cTn id="43"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4"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8">
                                            <p:txEl>
                                              <p:pRg st="1" end="1"/>
                                            </p:txEl>
                                          </p:spTgt>
                                        </p:tgtEl>
                                        <p:attrNameLst>
                                          <p:attrName>style.visibility</p:attrName>
                                        </p:attrNameLst>
                                      </p:cBhvr>
                                      <p:to>
                                        <p:strVal val="visible"/>
                                      </p:to>
                                    </p:set>
                                    <p:anim calcmode="lin" valueType="num">
                                      <p:cBhvr additive="base">
                                        <p:cTn id="47"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48"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63" presetClass="path" presetSubtype="0" accel="50000" decel="50000" fill="hold" grpId="1" nodeType="withEffect">
                                  <p:stCondLst>
                                    <p:cond delay="0"/>
                                  </p:stCondLst>
                                  <p:childTnLst>
                                    <p:animMotion origin="layout" path="M -0.13932 -4.44444E-6 L -2.5E-6 -4.44444E-6 " pathEditMode="relative" rAng="0" ptsTypes="AA">
                                      <p:cBhvr>
                                        <p:cTn id="52"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P spid="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_rels/them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1177</TotalTime>
  <Words>1459</Words>
  <Application>Microsoft Office PowerPoint</Application>
  <PresentationFormat>Widescreen</PresentationFormat>
  <Paragraphs>138</Paragraphs>
  <Slides>19</Slides>
  <Notes>16</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-apple-system</vt:lpstr>
      <vt:lpstr>Arial</vt:lpstr>
      <vt:lpstr>Arial</vt:lpstr>
      <vt:lpstr>Arial Black</vt:lpstr>
      <vt:lpstr>Calibri</vt:lpstr>
      <vt:lpstr>Century Gothic</vt:lpstr>
      <vt:lpstr>Garamond</vt:lpstr>
      <vt:lpstr>Segoe UI</vt:lpstr>
      <vt:lpstr>Segoe UI Black</vt:lpstr>
      <vt:lpstr>Segoe UI Light</vt:lpstr>
      <vt:lpstr>Segoe UI Light (Headings)</vt:lpstr>
      <vt:lpstr>Segoe UI Semibold</vt:lpstr>
      <vt:lpstr>Segoe UI Semilight</vt:lpstr>
      <vt:lpstr>Times New Roman</vt:lpstr>
      <vt:lpstr>Wingdings</vt:lpstr>
      <vt:lpstr>Wingdings 3</vt:lpstr>
      <vt:lpstr>Storybuilding Neal Creative</vt:lpstr>
      <vt:lpstr>Ion Boardroom</vt:lpstr>
      <vt:lpstr>Organic</vt:lpstr>
      <vt:lpstr>Topic-Rumor</vt:lpstr>
      <vt:lpstr>PowerPoint Presentation</vt:lpstr>
      <vt:lpstr>CONTENTS</vt:lpstr>
      <vt:lpstr>HUMAN ARE ALSO CONFUED?  </vt:lpstr>
      <vt:lpstr>PowerPoint Presentation</vt:lpstr>
      <vt:lpstr>PowerPoint Presentation</vt:lpstr>
      <vt:lpstr>PowerPoint Presentation</vt:lpstr>
      <vt:lpstr>IMPACT OF RUMOR</vt:lpstr>
      <vt:lpstr>PREPARE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Topic-Rumor</dc:title>
  <dc:subject/>
  <dc:creator>shiva agarwal</dc:creator>
  <cp:keywords/>
  <dc:description/>
  <cp:lastModifiedBy>shiva agarwal</cp:lastModifiedBy>
  <cp:revision>19</cp:revision>
  <dcterms:created xsi:type="dcterms:W3CDTF">2021-01-23T13:22:35Z</dcterms:created>
  <dcterms:modified xsi:type="dcterms:W3CDTF">2021-02-17T18:33:23Z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